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8" r:id="rId4"/>
    <p:sldId id="289" r:id="rId5"/>
    <p:sldId id="290" r:id="rId6"/>
    <p:sldId id="291" r:id="rId7"/>
    <p:sldId id="292" r:id="rId8"/>
    <p:sldId id="293" r:id="rId9"/>
    <p:sldId id="256" r:id="rId10"/>
    <p:sldId id="283" r:id="rId11"/>
    <p:sldId id="304" r:id="rId12"/>
    <p:sldId id="258" r:id="rId13"/>
    <p:sldId id="259" r:id="rId14"/>
    <p:sldId id="261" r:id="rId15"/>
    <p:sldId id="260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84" r:id="rId27"/>
    <p:sldId id="285" r:id="rId28"/>
    <p:sldId id="286" r:id="rId29"/>
    <p:sldId id="287" r:id="rId30"/>
    <p:sldId id="272" r:id="rId31"/>
    <p:sldId id="273" r:id="rId32"/>
    <p:sldId id="274" r:id="rId33"/>
    <p:sldId id="275" r:id="rId34"/>
    <p:sldId id="305" r:id="rId35"/>
    <p:sldId id="306" r:id="rId36"/>
    <p:sldId id="276" r:id="rId37"/>
    <p:sldId id="277" r:id="rId38"/>
    <p:sldId id="278" r:id="rId39"/>
    <p:sldId id="280" r:id="rId40"/>
    <p:sldId id="279" r:id="rId41"/>
    <p:sldId id="307" r:id="rId42"/>
    <p:sldId id="301" r:id="rId43"/>
    <p:sldId id="282" r:id="rId44"/>
    <p:sldId id="302" r:id="rId45"/>
    <p:sldId id="308" r:id="rId46"/>
    <p:sldId id="309" r:id="rId47"/>
    <p:sldId id="310" r:id="rId48"/>
    <p:sldId id="311" r:id="rId49"/>
    <p:sldId id="294" r:id="rId50"/>
    <p:sldId id="295" r:id="rId51"/>
    <p:sldId id="296" r:id="rId52"/>
    <p:sldId id="297" r:id="rId53"/>
    <p:sldId id="298" r:id="rId54"/>
    <p:sldId id="299" r:id="rId55"/>
    <p:sldId id="300" r:id="rId5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02CB4-90EC-F5AC-2F10-76E52DF0F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5EDDB64-5E8E-E6FB-9577-0EF541DC8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3B2E8F-F1DC-3432-1BFF-0EF6E7552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AD9-CAD0-4929-AE7C-791E16CD28B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089BF-248E-73AD-43BA-1F7B7008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3BD4B7-AC04-C1AE-C9E0-7F44A90E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6018-6F69-4AE3-8D9A-5EF6D3842A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921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D8B81-99AD-9D88-4319-C42DC29E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A53099-DB10-02D5-785A-DB35997F1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6D4321-85C7-7878-6BF8-0BAC4F2C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AD9-CAD0-4929-AE7C-791E16CD28B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8FB03D-7428-FA54-48DA-B237C68B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26E54-AA8A-2E9C-6B09-4F5BBCE1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6018-6F69-4AE3-8D9A-5EF6D3842A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353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A46BF43-1122-2552-7499-C834FD485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9E5127-14BF-AB70-4B51-7A2F41E60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7F2CC3-1D27-A857-8A45-C5DECB88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AD9-CAD0-4929-AE7C-791E16CD28B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94DEED-21FC-48C0-F2B6-5AECF490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994F51-5BD1-B4F5-DEE5-D9259296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6018-6F69-4AE3-8D9A-5EF6D3842A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542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0CC99-EE30-CD58-4B5C-111D6119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E21ED3-7409-1074-05F3-9BDC52989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D7809-C2E6-2D28-AA8B-534C0899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AD9-CAD0-4929-AE7C-791E16CD28B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1CD59E-4954-10CB-FB6E-0FB02EC9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619AC1-6CA2-E49A-7887-225BEE71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6018-6F69-4AE3-8D9A-5EF6D3842A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311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1D26C-D9D8-DA17-A2F1-EAF87F3D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AC0A49-B3C5-E669-895C-BAEF1AB9E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81DB7D-8C1A-305B-57CC-4660A5801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AD9-CAD0-4929-AE7C-791E16CD28B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D0606A-DC96-D51F-6826-E90ACEFF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7C3137-4B1A-9334-C702-CBF22041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6018-6F69-4AE3-8D9A-5EF6D3842A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529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A2F78-D272-D589-82E0-36B14D16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D9718E-701C-1EA2-5995-75F48D9F7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DBA51C-BBCB-50F3-37F2-6A0BAC92C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E90167-435F-6AD0-18C3-CC0FFE85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AD9-CAD0-4929-AE7C-791E16CD28B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E433C4-9D8D-BAA6-6E88-CE450A21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8A696A-BD09-D18F-351A-8A206907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6018-6F69-4AE3-8D9A-5EF6D3842A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746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A9734-9E52-1E1A-C248-BEA49D486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5D4604-60AA-0A82-6DF5-E65A03E6E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EEB27C-05A2-4828-27B6-34018A882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EF044E-5B7A-745D-6EE0-829CBDF1D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924758-C9C4-C798-1546-7A0D9B609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A117D9B-4C2C-FF01-FF7B-479A4E84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AD9-CAD0-4929-AE7C-791E16CD28B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F9512F3-32C0-EB90-4C00-730DB3C7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C52A152-116D-17EB-6A0E-A57DE4DE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6018-6F69-4AE3-8D9A-5EF6D3842A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469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7F7C2-79C7-0C31-76DF-5FBDD178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70984B-792F-2CD9-5796-A1A5BA8CC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AD9-CAD0-4929-AE7C-791E16CD28B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D78E96-AE56-854D-B7D9-54065CB5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EF31C0-F282-3E95-CA6E-945E983C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6018-6F69-4AE3-8D9A-5EF6D3842A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173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A5B612-E8B3-E3D0-31EB-D790D7BE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AD9-CAD0-4929-AE7C-791E16CD28B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5E2872-D33E-67B4-88C5-26B0E5017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8EBB55-C962-9A57-D933-DAC82341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6018-6F69-4AE3-8D9A-5EF6D3842A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80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3B73C-C6D1-41DE-C820-DB1B5702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9748F4-AC95-6F7E-51D4-5AA3CBC18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F61D1A-C80B-FD0D-DD51-077D3AC6C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4064DC-96D7-275E-1491-BDF00E40D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AD9-CAD0-4929-AE7C-791E16CD28B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715800-167F-2195-98B9-A377E452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DA3AA5-19D7-5E86-0C95-2E5718FD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6018-6F69-4AE3-8D9A-5EF6D3842A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247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F4CC6-FD62-E073-4BC9-34F70608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6E20EEF-AD9C-2A7D-1A53-1543E5E45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E69E6F-2F76-6959-E690-B668158EB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881E4E-B43C-39F2-C126-8D185525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AD9-CAD0-4929-AE7C-791E16CD28B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143E7B-6278-1639-396E-4796B20D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CF8626-C3DE-D937-DBA7-98F74334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6018-6F69-4AE3-8D9A-5EF6D3842A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029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974E9F-CA93-6215-C81D-38BDF6DA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37A291-BB93-93B3-C509-32729B261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146A-C7C0-A2F2-06F2-730E3B820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83AD9-CAD0-4929-AE7C-791E16CD28B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47B2DB-16A5-32DD-6873-A425098CD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EE0BE5-12EC-8DF8-D6C6-7C072FA0A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96018-6F69-4AE3-8D9A-5EF6D3842A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177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jou2400.com/wp-admi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presse.ca/actualites/justice-et-faits-divers/201805/30/01-5183866-lex-criminaliste-loris-cavaliere-peut-retourner-chez-lui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79FA83-89DA-7E24-9590-CAA3AE4B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28 février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063624-D3B6-DD32-7777-B81D23909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CA" dirty="0"/>
              <a:t>Les légendes</a:t>
            </a:r>
          </a:p>
          <a:p>
            <a:pPr lvl="1"/>
            <a:r>
              <a:rPr lang="fr-CA" dirty="0"/>
              <a:t>Comment utiliser WordPress</a:t>
            </a:r>
          </a:p>
        </p:txBody>
      </p:sp>
    </p:spTree>
    <p:extLst>
      <p:ext uri="{BB962C8B-B14F-4D97-AF65-F5344CB8AC3E}">
        <p14:creationId xmlns:p14="http://schemas.microsoft.com/office/powerpoint/2010/main" val="91578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CF1CB-EDCD-0D9C-AFD3-22EE1012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 vous connecter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37D134-3C7B-035A-62B7-E0CEB321C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>
                <a:hlinkClick r:id="rId2"/>
              </a:rPr>
              <a:t>https://jou2400.com/wp-admin/</a:t>
            </a:r>
            <a:r>
              <a:rPr lang="fr-CA" dirty="0"/>
              <a:t> </a:t>
            </a:r>
          </a:p>
          <a:p>
            <a:r>
              <a:rPr lang="fr-CA" dirty="0"/>
              <a:t>Identifiant : </a:t>
            </a:r>
            <a:r>
              <a:rPr lang="fr-CA" dirty="0" err="1"/>
              <a:t>PrenomN</a:t>
            </a:r>
            <a:endParaRPr lang="fr-CA" dirty="0"/>
          </a:p>
          <a:p>
            <a:r>
              <a:rPr lang="fr-CA" dirty="0"/>
              <a:t>Mot de passe : mon.courriel@umontreal.ca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56DF6E-AAD8-6DE4-BA7B-7D0D260B9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192" y="1185166"/>
            <a:ext cx="3591426" cy="4991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01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8D896471-4D0E-E4E6-F6A3-44BE5910B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16" y="1689383"/>
            <a:ext cx="10453688" cy="48141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C6E515D-0892-A385-9B48-993DA938B6F5}"/>
              </a:ext>
            </a:extLst>
          </p:cNvPr>
          <p:cNvSpPr txBox="1">
            <a:spLocks noRot="1"/>
          </p:cNvSpPr>
          <p:nvPr/>
        </p:nvSpPr>
        <p:spPr>
          <a:xfrm>
            <a:off x="327025" y="3381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altLang="fr-FR" sz="3200">
                <a:latin typeface="Arial" panose="020B0604020202020204" pitchFamily="34" charset="0"/>
              </a:rPr>
              <a:t>L’interface du SGC</a:t>
            </a:r>
            <a:r>
              <a:rPr lang="fr-FR" altLang="fr-FR" sz="3200">
                <a:latin typeface="Calibri" panose="020F0502020204030204" pitchFamily="34" charset="0"/>
              </a:rPr>
              <a:t> </a:t>
            </a:r>
            <a:r>
              <a:rPr lang="fr-FR" altLang="fr-FR" i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085A284-904A-38EF-E95F-AD428F6384D7}"/>
              </a:ext>
            </a:extLst>
          </p:cNvPr>
          <p:cNvSpPr txBox="1">
            <a:spLocks/>
          </p:cNvSpPr>
          <p:nvPr/>
        </p:nvSpPr>
        <p:spPr>
          <a:xfrm>
            <a:off x="-1522413" y="1361441"/>
            <a:ext cx="8229601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None/>
            </a:pPr>
            <a:endParaRPr lang="fr-FR" altLang="fr-FR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None/>
            </a:pPr>
            <a:endParaRPr lang="fr-FR" altLang="fr-FR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None/>
            </a:pPr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70A732-08B7-6620-2386-6F7EF54A5A90}"/>
              </a:ext>
            </a:extLst>
          </p:cNvPr>
          <p:cNvSpPr/>
          <p:nvPr/>
        </p:nvSpPr>
        <p:spPr>
          <a:xfrm>
            <a:off x="900113" y="1879285"/>
            <a:ext cx="935037" cy="2843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339C90-0527-10B9-DD72-BA5953071271}"/>
              </a:ext>
            </a:extLst>
          </p:cNvPr>
          <p:cNvSpPr/>
          <p:nvPr/>
        </p:nvSpPr>
        <p:spPr>
          <a:xfrm>
            <a:off x="1835150" y="1906272"/>
            <a:ext cx="6337300" cy="2816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37D174-4DF8-1D06-8F94-714AE7E390FA}"/>
              </a:ext>
            </a:extLst>
          </p:cNvPr>
          <p:cNvSpPr/>
          <p:nvPr/>
        </p:nvSpPr>
        <p:spPr>
          <a:xfrm>
            <a:off x="900113" y="1699897"/>
            <a:ext cx="10453687" cy="179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D29CF63-946C-D974-1AC5-82D1647B821E}"/>
              </a:ext>
            </a:extLst>
          </p:cNvPr>
          <p:cNvCxnSpPr>
            <a:stCxn id="13" idx="2"/>
          </p:cNvCxnSpPr>
          <p:nvPr/>
        </p:nvCxnSpPr>
        <p:spPr>
          <a:xfrm flipH="1">
            <a:off x="3924300" y="1245658"/>
            <a:ext cx="6350" cy="4746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25DDF7FB-DCA2-EC1E-96DB-E5C3D867B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937683"/>
            <a:ext cx="1309688" cy="307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FF0000"/>
                </a:solidFill>
              </a:rPr>
              <a:t>Barre d’outils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FD72046-F462-B035-6130-EFE58C077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710885"/>
            <a:ext cx="1476375" cy="523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FF0000"/>
                </a:solidFill>
              </a:rPr>
              <a:t>Contenu de la barre de menu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8824CC8-A432-AFB3-4056-E1267BE3F463}"/>
              </a:ext>
            </a:extLst>
          </p:cNvPr>
          <p:cNvCxnSpPr/>
          <p:nvPr/>
        </p:nvCxnSpPr>
        <p:spPr>
          <a:xfrm flipH="1" flipV="1">
            <a:off x="1366838" y="4784733"/>
            <a:ext cx="325437" cy="13636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2FFE11B-B83F-3F19-AF94-890B50898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2" y="6148396"/>
            <a:ext cx="2202497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dirty="0">
                <a:solidFill>
                  <a:srgbClr val="FF0000"/>
                </a:solidFill>
              </a:rPr>
              <a:t>Tableau de bord (Barre de menus)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914A02D-378E-7AF5-8A14-4C9E12E032D6}"/>
              </a:ext>
            </a:extLst>
          </p:cNvPr>
          <p:cNvCxnSpPr>
            <a:cxnSpLocks/>
          </p:cNvCxnSpPr>
          <p:nvPr/>
        </p:nvCxnSpPr>
        <p:spPr>
          <a:xfrm flipH="1">
            <a:off x="5025813" y="1236347"/>
            <a:ext cx="1424200" cy="14120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3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08C61-592A-960F-8AC3-79FE18BF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L’interface du SGC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DBC3A9-B668-A0EF-3E4A-040B70C66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7" b="90213"/>
          <a:stretch/>
        </p:blipFill>
        <p:spPr>
          <a:xfrm>
            <a:off x="838200" y="1612039"/>
            <a:ext cx="10466493" cy="473938"/>
          </a:xfrm>
          <a:prstGeom prst="rect">
            <a:avLst/>
          </a:prstGeom>
        </p:spPr>
      </p:pic>
      <p:sp>
        <p:nvSpPr>
          <p:cNvPr id="24" name="Espace réservé du numéro de diapositive 16">
            <a:extLst>
              <a:ext uri="{FF2B5EF4-FFF2-40B4-BE49-F238E27FC236}">
                <a16:creationId xmlns:a16="http://schemas.microsoft.com/office/drawing/2014/main" id="{FF3D8E20-C175-385B-A08F-65CF4513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508240" y="70961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A7CAF7-E3AA-4885-B9FA-F01D33B045C2}" type="slidenum">
              <a:rPr lang="fr-CA" altLang="fr-FR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CA" altLang="fr-FR" sz="1400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CFD2D15-35F7-C210-887A-C7F4C0CB4E54}"/>
              </a:ext>
            </a:extLst>
          </p:cNvPr>
          <p:cNvCxnSpPr>
            <a:cxnSpLocks/>
          </p:cNvCxnSpPr>
          <p:nvPr/>
        </p:nvCxnSpPr>
        <p:spPr>
          <a:xfrm>
            <a:off x="1385253" y="1774613"/>
            <a:ext cx="80962" cy="145626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77A3E285-4A94-6514-3067-F4A688810898}"/>
              </a:ext>
            </a:extLst>
          </p:cNvPr>
          <p:cNvCxnSpPr>
            <a:cxnSpLocks/>
          </p:cNvCxnSpPr>
          <p:nvPr/>
        </p:nvCxnSpPr>
        <p:spPr>
          <a:xfrm>
            <a:off x="2343070" y="1702593"/>
            <a:ext cx="2390220" cy="8215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8B1D8CD-C927-852A-CA71-460F663CE692}"/>
              </a:ext>
            </a:extLst>
          </p:cNvPr>
          <p:cNvCxnSpPr>
            <a:cxnSpLocks/>
          </p:cNvCxnSpPr>
          <p:nvPr/>
        </p:nvCxnSpPr>
        <p:spPr>
          <a:xfrm flipH="1">
            <a:off x="6624165" y="1972802"/>
            <a:ext cx="3224568" cy="26518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51B1E81-F153-1DF6-2D06-9096004BD573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1715055" y="1739009"/>
            <a:ext cx="1050377" cy="7162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DE234943-204E-9759-B2AB-DCC63B178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365" y="2455212"/>
            <a:ext cx="1976134" cy="40011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000" dirty="0">
                <a:solidFill>
                  <a:srgbClr val="FF0000"/>
                </a:solidFill>
              </a:rPr>
              <a:t>Pour l’acceptation des commentaires (ne pas utiliser)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8644E9A-B106-EEA6-1284-661BB546474A}"/>
              </a:ext>
            </a:extLst>
          </p:cNvPr>
          <p:cNvCxnSpPr/>
          <p:nvPr/>
        </p:nvCxnSpPr>
        <p:spPr>
          <a:xfrm>
            <a:off x="10828524" y="1763908"/>
            <a:ext cx="80962" cy="8747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>
            <a:extLst>
              <a:ext uri="{FF2B5EF4-FFF2-40B4-BE49-F238E27FC236}">
                <a16:creationId xmlns:a16="http://schemas.microsoft.com/office/drawing/2014/main" id="{0AFCC207-D8D4-E8FB-E5B1-49B651EB6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0" y="3216381"/>
            <a:ext cx="1543265" cy="647790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DAC3C11-0753-2B2D-9B6D-AE5DDB0A8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290" y="2374574"/>
            <a:ext cx="1533739" cy="933580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DD1D2BB-2EC7-C72B-624B-5641E72DA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3854" y="2638620"/>
            <a:ext cx="2101562" cy="1279898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BE1EAD7D-4AC4-13EC-445E-1D4E00E703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25" r="12375" b="1"/>
          <a:stretch/>
        </p:blipFill>
        <p:spPr>
          <a:xfrm>
            <a:off x="621446" y="4624623"/>
            <a:ext cx="10683247" cy="1030963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09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484FBD-A9D2-77F8-62DA-3841C9C5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L’interface du SGC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16EFA1-9437-524D-707F-88BDC5782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21" y="1690688"/>
            <a:ext cx="1543265" cy="31436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10">
            <a:extLst>
              <a:ext uri="{FF2B5EF4-FFF2-40B4-BE49-F238E27FC236}">
                <a16:creationId xmlns:a16="http://schemas.microsoft.com/office/drawing/2014/main" id="{67737F71-D41B-29C4-CD87-13D02FC73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235" y="2554077"/>
            <a:ext cx="3613150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600">
                <a:solidFill>
                  <a:srgbClr val="FF0000"/>
                </a:solidFill>
              </a:rPr>
              <a:t>Mettre des images ou des documents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B96897B-1B11-DF76-6A0B-A3A3D809B2E5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2237509" y="3401245"/>
            <a:ext cx="1476086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0C5F159-B6CC-91FE-D2A9-0C48D7672FB0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857923" y="2723146"/>
            <a:ext cx="1865312" cy="3246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37">
            <a:extLst>
              <a:ext uri="{FF2B5EF4-FFF2-40B4-BE49-F238E27FC236}">
                <a16:creationId xmlns:a16="http://schemas.microsoft.com/office/drawing/2014/main" id="{11DAC5F2-1176-DC13-1031-4E32EB7E6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595" y="3945371"/>
            <a:ext cx="1930400" cy="339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600">
                <a:solidFill>
                  <a:srgbClr val="FF0000"/>
                </a:solidFill>
              </a:rPr>
              <a:t>Modifier votre profil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53D6780-9815-D2BA-30DE-424A22A2A4AD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1694295" y="3791383"/>
            <a:ext cx="2019300" cy="3238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37">
            <a:extLst>
              <a:ext uri="{FF2B5EF4-FFF2-40B4-BE49-F238E27FC236}">
                <a16:creationId xmlns:a16="http://schemas.microsoft.com/office/drawing/2014/main" id="{93945C4E-48CA-7BE2-E801-C050F9800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235" y="4539681"/>
            <a:ext cx="2372765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600" dirty="0">
                <a:solidFill>
                  <a:srgbClr val="FF0000"/>
                </a:solidFill>
              </a:rPr>
              <a:t>Aucune utilité pour vous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51B5A5B-8A5A-4E0C-5055-5DEF41836ECB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1694295" y="4110263"/>
            <a:ext cx="2028940" cy="59869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3">
            <a:extLst>
              <a:ext uri="{FF2B5EF4-FFF2-40B4-BE49-F238E27FC236}">
                <a16:creationId xmlns:a16="http://schemas.microsoft.com/office/drawing/2014/main" id="{472D3156-CA48-DAED-596D-05E5042CA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595" y="1861372"/>
            <a:ext cx="2625725" cy="338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600" dirty="0">
                <a:solidFill>
                  <a:srgbClr val="FF0000"/>
                </a:solidFill>
              </a:rPr>
              <a:t>Ajouter-modifier des textes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3B58869-F533-7978-83DB-88AF309A523C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1857923" y="2030441"/>
            <a:ext cx="1855672" cy="69023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37">
            <a:extLst>
              <a:ext uri="{FF2B5EF4-FFF2-40B4-BE49-F238E27FC236}">
                <a16:creationId xmlns:a16="http://schemas.microsoft.com/office/drawing/2014/main" id="{F2921DE4-8156-D957-210A-6FCF95368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595" y="3231968"/>
            <a:ext cx="2382405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600">
                <a:solidFill>
                  <a:srgbClr val="FF0000"/>
                </a:solidFill>
              </a:rPr>
              <a:t>Voir les commentaires</a:t>
            </a:r>
          </a:p>
        </p:txBody>
      </p:sp>
    </p:spTree>
    <p:extLst>
      <p:ext uri="{BB962C8B-B14F-4D97-AF65-F5344CB8AC3E}">
        <p14:creationId xmlns:p14="http://schemas.microsoft.com/office/powerpoint/2010/main" val="14216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D92FA-FFC5-2FDB-7469-06D5F3FC5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3C8B6-ECCC-D299-213F-5E4AC87281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53C292B-86E6-48E0-F978-019C4ED16F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0012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441A6-AE74-9630-692A-ACD8596D9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64613994-4635-7660-3B97-01EDF2502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575" y="4356594"/>
            <a:ext cx="3181794" cy="1729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E5A6D24-65E6-BB88-C95E-4D51266AA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400" y="1925200"/>
            <a:ext cx="2904387" cy="14566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3D3C159-FC33-7112-9672-9444AF21A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001" y="1909329"/>
            <a:ext cx="3181794" cy="8859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E988D3F-F20B-E5E2-8E26-BDBD511C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1247647-C2F4-8857-8376-56AF933F9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613" y="2296678"/>
            <a:ext cx="801688" cy="25760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B18A3F-E910-C50E-F40E-1645853E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613" y="1909329"/>
            <a:ext cx="801688" cy="3302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AB40ABB7-84E1-C769-55D6-55ACE097A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0" y="2773044"/>
            <a:ext cx="1439862" cy="2667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286EB360-29A4-C940-A50B-9BBEF446A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261" y="3054032"/>
            <a:ext cx="1464525" cy="268287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73652D2-1A89-B9E4-F33C-30B41A55C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668" y="4726410"/>
            <a:ext cx="985730" cy="2889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3C42657-DE0F-C67F-5A20-0E9D189D3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150" y="5036819"/>
            <a:ext cx="1223962" cy="28733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4" name="ZoneTexte 8">
            <a:extLst>
              <a:ext uri="{FF2B5EF4-FFF2-40B4-BE49-F238E27FC236}">
                <a16:creationId xmlns:a16="http://schemas.microsoft.com/office/drawing/2014/main" id="{66D610C3-5874-03E1-48B4-EAEF07098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238" y="1909329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ZoneTexte 18">
            <a:extLst>
              <a:ext uri="{FF2B5EF4-FFF2-40B4-BE49-F238E27FC236}">
                <a16:creationId xmlns:a16="http://schemas.microsoft.com/office/drawing/2014/main" id="{F7215128-C893-0040-E7B3-3AE0D3056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176" y="2210954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ZoneTexte 19">
            <a:extLst>
              <a:ext uri="{FF2B5EF4-FFF2-40B4-BE49-F238E27FC236}">
                <a16:creationId xmlns:a16="http://schemas.microsoft.com/office/drawing/2014/main" id="{A41D0F58-2D43-9882-CD9C-0B1834D3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387" y="2720657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ZoneTexte 20">
            <a:extLst>
              <a:ext uri="{FF2B5EF4-FFF2-40B4-BE49-F238E27FC236}">
                <a16:creationId xmlns:a16="http://schemas.microsoft.com/office/drawing/2014/main" id="{15A1C723-5FB5-47A7-2ABA-63B6B8C7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0893" y="2978254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ZoneTexte 21">
            <a:extLst>
              <a:ext uri="{FF2B5EF4-FFF2-40B4-BE49-F238E27FC236}">
                <a16:creationId xmlns:a16="http://schemas.microsoft.com/office/drawing/2014/main" id="{1A878509-B70D-896B-06FE-184C4C153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212" y="4981257"/>
            <a:ext cx="360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ZoneTexte 22">
            <a:extLst>
              <a:ext uri="{FF2B5EF4-FFF2-40B4-BE49-F238E27FC236}">
                <a16:creationId xmlns:a16="http://schemas.microsoft.com/office/drawing/2014/main" id="{3B4FEB29-5645-B209-7D96-D7DD75CFC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622" y="4645447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80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13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235F4-E580-CD17-04DB-8DB1D2E15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28B149C-8FAF-83B1-1073-4713E665D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04" y="1584494"/>
            <a:ext cx="10217816" cy="43486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96C5F7-4733-767C-ED44-EDC89820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A7AF25-EDF5-27DB-9D4F-DBF2A4D13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311" y="2795808"/>
            <a:ext cx="1874305" cy="305356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23841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70AB8-8612-9CD4-F909-F6FFF6F1B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DE282-586B-6EC8-AD1C-E1AA7914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274D22-8F53-76F9-8605-DCDAD7CC2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02" b="53890"/>
          <a:stretch/>
        </p:blipFill>
        <p:spPr>
          <a:xfrm>
            <a:off x="682090" y="2827450"/>
            <a:ext cx="10125927" cy="2014335"/>
          </a:xfrm>
          <a:prstGeom prst="rect">
            <a:avLst/>
          </a:prstGeom>
        </p:spPr>
      </p:pic>
      <p:sp>
        <p:nvSpPr>
          <p:cNvPr id="40" name="Rectangle 5">
            <a:extLst>
              <a:ext uri="{FF2B5EF4-FFF2-40B4-BE49-F238E27FC236}">
                <a16:creationId xmlns:a16="http://schemas.microsoft.com/office/drawing/2014/main" id="{E4F66FBA-8578-81BC-5324-8993A4B3B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01" y="2808613"/>
            <a:ext cx="357187" cy="40163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D51C0287-ED87-7F70-BEE6-FD7910D9F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238" y="2927676"/>
            <a:ext cx="407988" cy="2254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97D0DC6F-8662-40C7-3836-5BE783404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13" y="1611638"/>
            <a:ext cx="1711325" cy="46037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</a:rPr>
              <a:t>Ouvrir ou fermer l’outil d’insertion des blocs 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98034D99-2069-9479-CBDD-B1CE3D217A59}"/>
              </a:ext>
            </a:extLst>
          </p:cNvPr>
          <p:cNvCxnSpPr>
            <a:cxnSpLocks/>
            <a:stCxn id="47" idx="0"/>
          </p:cNvCxnSpPr>
          <p:nvPr/>
        </p:nvCxnSpPr>
        <p:spPr>
          <a:xfrm flipV="1">
            <a:off x="1753238" y="3130876"/>
            <a:ext cx="195263" cy="2381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FA1D7F3-A864-7874-B04A-9EB969074A4D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1686563" y="2427613"/>
            <a:ext cx="498475" cy="5095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8">
            <a:extLst>
              <a:ext uri="{FF2B5EF4-FFF2-40B4-BE49-F238E27FC236}">
                <a16:creationId xmlns:a16="http://schemas.microsoft.com/office/drawing/2014/main" id="{9D792484-52D2-0C54-8F39-F8DCBD0D1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976" y="2865763"/>
            <a:ext cx="357187" cy="28733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5ED379C4-1EAF-BF74-2422-96E816378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226" y="3369001"/>
            <a:ext cx="1216025" cy="2762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</a:rPr>
              <a:t>Annuler/rétablir</a:t>
            </a:r>
          </a:p>
        </p:txBody>
      </p:sp>
      <p:sp>
        <p:nvSpPr>
          <p:cNvPr id="48" name="Text Box 11">
            <a:extLst>
              <a:ext uri="{FF2B5EF4-FFF2-40B4-BE49-F238E27FC236}">
                <a16:creationId xmlns:a16="http://schemas.microsoft.com/office/drawing/2014/main" id="{61096256-E44D-DCF3-D4F7-768200AEA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986" y="6229357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400" b="1">
              <a:solidFill>
                <a:srgbClr val="FF0000"/>
              </a:solidFill>
            </a:endParaRP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9A3C963B-63A4-3939-69CE-8DCB5B44A5BB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1464313" y="2072013"/>
            <a:ext cx="728663" cy="84613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8">
            <a:extLst>
              <a:ext uri="{FF2B5EF4-FFF2-40B4-BE49-F238E27FC236}">
                <a16:creationId xmlns:a16="http://schemas.microsoft.com/office/drawing/2014/main" id="{E4EB4EC8-BDEB-AC9B-AD54-D8A0ED0D9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038" y="2197426"/>
            <a:ext cx="1711325" cy="46196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</a:rPr>
              <a:t>Outils</a:t>
            </a:r>
            <a:r>
              <a:rPr lang="fr-FR" altLang="fr-FR" sz="1200" b="1">
                <a:solidFill>
                  <a:srgbClr val="FF0000"/>
                </a:solidFill>
              </a:rPr>
              <a:t> Modifier</a:t>
            </a:r>
            <a:br>
              <a:rPr lang="fr-FR" altLang="fr-FR" sz="1200">
                <a:solidFill>
                  <a:srgbClr val="FF0000"/>
                </a:solidFill>
              </a:rPr>
            </a:br>
            <a:r>
              <a:rPr lang="fr-FR" altLang="fr-FR" sz="1200">
                <a:solidFill>
                  <a:srgbClr val="FF0000"/>
                </a:solidFill>
              </a:rPr>
              <a:t>ou </a:t>
            </a:r>
            <a:r>
              <a:rPr lang="fr-FR" altLang="fr-FR" sz="1200" b="1">
                <a:solidFill>
                  <a:srgbClr val="FF0000"/>
                </a:solidFill>
              </a:rPr>
              <a:t>Sélectionner</a:t>
            </a:r>
          </a:p>
        </p:txBody>
      </p:sp>
      <p:sp>
        <p:nvSpPr>
          <p:cNvPr id="51" name="Rectangle 7">
            <a:extLst>
              <a:ext uri="{FF2B5EF4-FFF2-40B4-BE49-F238E27FC236}">
                <a16:creationId xmlns:a16="http://schemas.microsoft.com/office/drawing/2014/main" id="{4C41602B-BF14-B7F8-8317-95D97B7E3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3" y="2197426"/>
            <a:ext cx="1217613" cy="2762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</a:rPr>
              <a:t>Menu </a:t>
            </a:r>
            <a:r>
              <a:rPr lang="fr-FR" altLang="fr-FR" sz="1200" b="1">
                <a:solidFill>
                  <a:srgbClr val="FF0000"/>
                </a:solidFill>
              </a:rPr>
              <a:t>Articles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BA9EE31B-6CA6-9621-FB20-B91BAB13FC61}"/>
              </a:ext>
            </a:extLst>
          </p:cNvPr>
          <p:cNvCxnSpPr>
            <a:cxnSpLocks/>
          </p:cNvCxnSpPr>
          <p:nvPr/>
        </p:nvCxnSpPr>
        <p:spPr>
          <a:xfrm flipH="1">
            <a:off x="895988" y="2480001"/>
            <a:ext cx="203200" cy="32861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8">
            <a:extLst>
              <a:ext uri="{FF2B5EF4-FFF2-40B4-BE49-F238E27FC236}">
                <a16:creationId xmlns:a16="http://schemas.microsoft.com/office/drawing/2014/main" id="{9099A0F1-EBF0-6878-3408-1C5C55261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038" y="2918151"/>
            <a:ext cx="300038" cy="22225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FBB73E7D-BA83-2E91-AC90-3BE39F1AE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626" y="3348363"/>
            <a:ext cx="1433512" cy="27781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</a:rPr>
              <a:t>Vue d’ensemble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8E702751-301B-9ABB-7C9F-D0373DB4C1BA}"/>
              </a:ext>
            </a:extLst>
          </p:cNvPr>
          <p:cNvCxnSpPr>
            <a:cxnSpLocks/>
          </p:cNvCxnSpPr>
          <p:nvPr/>
        </p:nvCxnSpPr>
        <p:spPr>
          <a:xfrm flipH="1" flipV="1">
            <a:off x="2400938" y="3153101"/>
            <a:ext cx="293688" cy="19685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7">
            <a:extLst>
              <a:ext uri="{FF2B5EF4-FFF2-40B4-BE49-F238E27FC236}">
                <a16:creationId xmlns:a16="http://schemas.microsoft.com/office/drawing/2014/main" id="{FD804B12-D134-F9B0-FB3E-F170A2D16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057" y="2629436"/>
            <a:ext cx="1433512" cy="46037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FF0000"/>
                </a:solidFill>
              </a:rPr>
              <a:t>Enregistrer un brouillon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6A447271-02E8-E918-9E69-360D1667209A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8087569" y="2859624"/>
            <a:ext cx="395071" cy="14980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7">
            <a:extLst>
              <a:ext uri="{FF2B5EF4-FFF2-40B4-BE49-F238E27FC236}">
                <a16:creationId xmlns:a16="http://schemas.microsoft.com/office/drawing/2014/main" id="{827DFAA7-697E-D0EB-9C19-82B085E4D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183" y="1654182"/>
            <a:ext cx="1433512" cy="27781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</a:rPr>
              <a:t>Aperçu de l’article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9107BBEC-7FAA-2F49-84D5-B4D6013BF73F}"/>
              </a:ext>
            </a:extLst>
          </p:cNvPr>
          <p:cNvCxnSpPr>
            <a:cxnSpLocks/>
          </p:cNvCxnSpPr>
          <p:nvPr/>
        </p:nvCxnSpPr>
        <p:spPr>
          <a:xfrm>
            <a:off x="8822895" y="1951045"/>
            <a:ext cx="844126" cy="10287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7">
            <a:extLst>
              <a:ext uri="{FF2B5EF4-FFF2-40B4-BE49-F238E27FC236}">
                <a16:creationId xmlns:a16="http://schemas.microsoft.com/office/drawing/2014/main" id="{2D09B68B-2A87-75BB-C2B8-C7DAA0138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314" y="2173295"/>
            <a:ext cx="746125" cy="2762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</a:rPr>
              <a:t>Publier</a:t>
            </a:r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0901032A-DF07-DEF8-961F-687B894C56E4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9782377" y="2449520"/>
            <a:ext cx="224585" cy="43656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7">
            <a:extLst>
              <a:ext uri="{FF2B5EF4-FFF2-40B4-BE49-F238E27FC236}">
                <a16:creationId xmlns:a16="http://schemas.microsoft.com/office/drawing/2014/main" id="{0B24322C-B060-6BFC-B835-2F8608869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733" y="1549726"/>
            <a:ext cx="985837" cy="46196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</a:rPr>
              <a:t>Afficher les réglages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54CD938F-04FD-C3FF-F771-694350B9BC89}"/>
              </a:ext>
            </a:extLst>
          </p:cNvPr>
          <p:cNvCxnSpPr>
            <a:cxnSpLocks/>
            <a:stCxn id="62" idx="2"/>
          </p:cNvCxnSpPr>
          <p:nvPr/>
        </p:nvCxnSpPr>
        <p:spPr>
          <a:xfrm flipH="1">
            <a:off x="10402033" y="2011688"/>
            <a:ext cx="250825" cy="90646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7">
            <a:extLst>
              <a:ext uri="{FF2B5EF4-FFF2-40B4-BE49-F238E27FC236}">
                <a16:creationId xmlns:a16="http://schemas.microsoft.com/office/drawing/2014/main" id="{D9C040A9-2581-9AE1-3D6D-0E04B7BEC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9454" y="4203707"/>
            <a:ext cx="696912" cy="461963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</a:rPr>
              <a:t>Autres options</a:t>
            </a:r>
          </a:p>
        </p:txBody>
      </p: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D6460AC2-19F4-9317-B642-FB1A9398B6E5}"/>
              </a:ext>
            </a:extLst>
          </p:cNvPr>
          <p:cNvCxnSpPr>
            <a:cxnSpLocks/>
            <a:stCxn id="70" idx="0"/>
          </p:cNvCxnSpPr>
          <p:nvPr/>
        </p:nvCxnSpPr>
        <p:spPr>
          <a:xfrm flipV="1">
            <a:off x="9977116" y="3114682"/>
            <a:ext cx="687388" cy="10890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3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6" grpId="0" animBg="1"/>
      <p:bldP spid="46" grpId="1" animBg="1"/>
      <p:bldP spid="47" grpId="0" animBg="1"/>
      <p:bldP spid="47" grpId="1" animBg="1"/>
      <p:bldP spid="48" grpId="0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6" grpId="2" animBg="1"/>
      <p:bldP spid="58" grpId="0" animBg="1"/>
      <p:bldP spid="58" grpId="1" animBg="1"/>
      <p:bldP spid="58" grpId="2" animBg="1"/>
      <p:bldP spid="60" grpId="0" animBg="1"/>
      <p:bldP spid="60" grpId="1" animBg="1"/>
      <p:bldP spid="60" grpId="2" animBg="1"/>
      <p:bldP spid="62" grpId="0" animBg="1"/>
      <p:bldP spid="62" grpId="1" animBg="1"/>
      <p:bldP spid="62" grpId="2" animBg="1"/>
      <p:bldP spid="70" grpId="0" animBg="1"/>
      <p:bldP spid="70" grpId="1" animBg="1"/>
      <p:bldP spid="70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7A392-282C-4E0D-E509-32D798E6E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8F19C66B-0AEE-1012-56F4-6041C1F46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4422"/>
            <a:ext cx="10126133" cy="2914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047FE63-7106-E160-242E-BD7FE0B4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sp>
        <p:nvSpPr>
          <p:cNvPr id="48" name="Text Box 11">
            <a:extLst>
              <a:ext uri="{FF2B5EF4-FFF2-40B4-BE49-F238E27FC236}">
                <a16:creationId xmlns:a16="http://schemas.microsoft.com/office/drawing/2014/main" id="{9651567F-0117-325A-B2C9-4C5907E9D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986" y="6229357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400" b="1">
              <a:solidFill>
                <a:srgbClr val="FF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B9202A-7A54-53C1-AAB4-6702411BC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292" y="2956819"/>
            <a:ext cx="3503507" cy="416829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EE8B14-72B6-8DB0-5877-736F5CA1A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292" y="3484353"/>
            <a:ext cx="3503508" cy="50524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640D04E6-9BC4-AA22-A594-BE32460B2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240" y="307784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875A0E7-F7D9-8B28-65F6-45EFC5639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3460553"/>
            <a:ext cx="357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7825BFB-E663-516B-F6BD-B34B37C0C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269" y="3542454"/>
            <a:ext cx="357187" cy="38554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2F5D8CBA-7FD4-2061-48CD-A21B7431D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456" y="3614540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5EE3BA4-B1AD-A475-E4AF-6802152CD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813" y="3989598"/>
            <a:ext cx="2078795" cy="19639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7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" grpId="0" animBg="1"/>
      <p:bldP spid="4" grpId="0" animBg="1"/>
      <p:bldP spid="6" grpId="0"/>
      <p:bldP spid="7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EB523F-BC9F-5636-4D0D-3CD02E35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37355279-AD3D-0580-93F6-7FA7E0FCB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97" y="2136593"/>
            <a:ext cx="2859088" cy="29527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7B9414A0-1A29-A97C-103C-0A4D30079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197" y="2571568"/>
            <a:ext cx="3675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1 - Insérer du texte. Pas besoin d’ajouter un bloc si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on continue simplement d’écrire son texte.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23C5CBEF-2291-83C7-298A-AFCED9027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135" y="3252605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CDF732-BB50-D96D-F9F9-29A794EFC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135" y="3266893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45C4DE72-2493-B4D0-7494-678E7E4BB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735" y="3266893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B3460C83-59EF-B233-4887-D5E506C7E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197" y="3222443"/>
            <a:ext cx="1644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2 - Insérer une image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ED709893-6172-56B0-684D-205FBFB65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197" y="3685993"/>
            <a:ext cx="4294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3 - Insérer un titre. À utiliser seulement dans le cadre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d’un dossier. Pour un intertitre, l’insérer dans le paragraphe, </a:t>
            </a:r>
            <a:br>
              <a:rPr lang="fr-CA" altLang="fr-FR" sz="1200">
                <a:solidFill>
                  <a:srgbClr val="FF0000"/>
                </a:solidFill>
              </a:rPr>
            </a:br>
            <a:r>
              <a:rPr lang="fr-CA" altLang="fr-FR" sz="1200">
                <a:solidFill>
                  <a:srgbClr val="FF0000"/>
                </a:solidFill>
              </a:rPr>
              <a:t>en le mettant en gras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72D53598-A357-C837-67BB-9ED144994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135" y="3868555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92ED1A05-106B-6605-4194-2C7DCB019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197" y="4452755"/>
            <a:ext cx="20780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4 - Insérer plusieurs images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7525C6E-6393-9A8E-3365-9F55AFB7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285" y="3868555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32FCF75C-4C96-DC02-2073-6C3E0838C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422" y="4868680"/>
            <a:ext cx="306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5 - Insérer une liste à puces ou à numéros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1E703100-7D64-C2B4-F8F2-94C2D21C3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5822" y="5314768"/>
            <a:ext cx="1712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6 - Insérer une citation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8F092274-0C0B-0218-FE03-48459FBC3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960" y="3873318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4031D48-93E2-6478-BFF9-4E13F5814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5822" y="5743393"/>
            <a:ext cx="3228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7 - Ouvrir l’onglet avec l’ensemble des outils 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68F2044-C357-BE7A-2ADE-DEDF207D0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122" y="4875030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324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2" grpId="0"/>
      <p:bldP spid="12" grpId="1"/>
      <p:bldP spid="12" grpId="2"/>
      <p:bldP spid="13" grpId="0"/>
      <p:bldP spid="14" grpId="0"/>
      <p:bldP spid="14" grpId="1"/>
      <p:bldP spid="14" grpId="2"/>
      <p:bldP spid="15" grpId="0"/>
      <p:bldP spid="15" grpId="1"/>
      <p:bldP spid="15" grpId="2"/>
      <p:bldP spid="16" grpId="0"/>
      <p:bldP spid="17" grpId="0"/>
      <p:bldP spid="17" grpId="1"/>
      <p:bldP spid="17" grpId="2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93CB3-C948-B8AD-6D4D-070B01FC2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A87673-D893-0580-5B54-149CC63C3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Les légendes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E1D661-BF42-65CE-F4BB-C43CC2F36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258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4A446B-739C-5DBC-D4DB-17B967E2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Écrire un article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26E4AB6D-D990-306F-6054-D85B85D5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63" y="1717650"/>
            <a:ext cx="2657475" cy="48101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43F97415-921F-3042-9ACC-EE7577EAF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688" y="2120900"/>
            <a:ext cx="1562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1 - Insérer du texte. 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4D73ECDC-B939-187F-354E-A0D584F51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63" y="3471863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DD765C24-BCCF-68D4-E971-1A5881A89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63" y="3486150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7DFCC1B1-BE7D-6E5B-7E93-49F9FAA49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63" y="3486150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5082A689-B537-9827-2AF9-70633F8AC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688" y="2408238"/>
            <a:ext cx="13985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2 - Insérer un titre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F31525C-E30B-0499-E7F0-DBFC8475D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00" y="3571875"/>
            <a:ext cx="2974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6 - Insérer du contenu avec du code html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E53F992-FFD7-ED89-B6D3-454629C2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63" y="4135438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842F368-FAD7-C92A-035C-378EE846F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38" y="3273425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5 - Insérer un bloc avec l’éditeur classique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D12550BE-21E7-C4B0-55A2-53BF2A14D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75" y="5676900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CB7FCAA3-A751-12B0-C742-099C692C0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00" y="4135438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37CC9F4C-CD41-584B-6AC1-45E219914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688" y="2697163"/>
            <a:ext cx="306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3 - Insérer une liste à puces ou à numéros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864067F2-50B3-A86C-3F87-F4210B2DF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63" y="4870450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F7258E22-B8C2-5ED6-184C-B0FF5AAC1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388" y="2984500"/>
            <a:ext cx="17129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4 - Insérer une citation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E587E315-3F2F-3FB0-C8B3-8D59D5183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088" y="4151313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04BB7063-A2AD-45CF-C906-F3BB01A10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488" y="3890963"/>
            <a:ext cx="3960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7 - Insérer une flèche qui indique du contenu caché qui </a:t>
            </a:r>
            <a:br>
              <a:rPr lang="fr-CA" altLang="fr-FR" sz="1200">
                <a:solidFill>
                  <a:srgbClr val="FF0000"/>
                </a:solidFill>
              </a:rPr>
            </a:br>
            <a:r>
              <a:rPr lang="fr-CA" altLang="fr-FR" sz="1200">
                <a:solidFill>
                  <a:srgbClr val="FF0000"/>
                </a:solidFill>
              </a:rPr>
              <a:t>s’affiche lorsque l’on clique sur la flèche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9001E83F-8AF3-7795-022D-A342DF6B9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00" y="4872038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F7C44898-5449-7A60-7C62-8DE52431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63" y="4862513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CE6C2168-8598-643F-AFA3-3027F3216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50" y="5676900"/>
            <a:ext cx="512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BCF550B9-458D-EBD3-491C-645B43964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00" y="5676900"/>
            <a:ext cx="441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487EF181-8405-20A6-988C-490508C0A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13" y="4364038"/>
            <a:ext cx="4032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8 - Insérer un texte encadré, dans une police différente  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8E34E631-2074-7DF5-2405-ED13DB4FE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13" y="4651375"/>
            <a:ext cx="3971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9 - Insérer une citation, suivi de la signature en italique  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A92DA9CF-B53A-4586-0C26-2B8024EE8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688" y="4972050"/>
            <a:ext cx="4432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10 - Insérer un tableau. L’auteur choisit le nombre de lignes et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colonnes.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3C655AA8-E2B2-1972-5A0C-953E8AA81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688" y="5475288"/>
            <a:ext cx="4332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11 - Insérer un couplet, notamment lors de la transcription 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texte d’une chanson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1076ECA2-E181-BD4B-80F7-56B5DE1BE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50" y="5980113"/>
            <a:ext cx="282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12 - Insérer des notes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11861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7" grpId="0"/>
      <p:bldP spid="8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2" grpId="0"/>
      <p:bldP spid="12" grpId="1"/>
      <p:bldP spid="12" grpId="2"/>
      <p:bldP spid="13" grpId="0"/>
      <p:bldP spid="13" grpId="1"/>
      <p:bldP spid="14" grpId="0"/>
      <p:bldP spid="15" grpId="0"/>
      <p:bldP spid="15" grpId="1"/>
      <p:bldP spid="15" grpId="2"/>
      <p:bldP spid="16" grpId="0"/>
      <p:bldP spid="16" grpId="1"/>
      <p:bldP spid="17" grpId="0"/>
      <p:bldP spid="17" grpId="1"/>
      <p:bldP spid="17" grpId="2"/>
      <p:bldP spid="18" grpId="0"/>
      <p:bldP spid="19" grpId="0"/>
      <p:bldP spid="19" grpId="1"/>
      <p:bldP spid="19" grpId="2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A774E-6BBD-21FE-B9BC-940DAB476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7D995F-637A-DFE8-3D56-95322A4A9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14" y="2085794"/>
            <a:ext cx="3468788" cy="35165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8D6521DA-D864-1AD8-AB8B-53B97F7F6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574" y="1947681"/>
            <a:ext cx="173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1 - Insérer une image. 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126845A5-F37A-1F23-9A91-AF6D77803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317" y="2712538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4413AACD-0D57-1705-DFB0-D8C308CAA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349" y="2696991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A565EED9-4ACF-28DC-B645-1B5748565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051" y="2692711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D88EE468-BDAB-8108-6F9F-8B142E1F7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705" y="2342786"/>
            <a:ext cx="3252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2 - Insérer plusieurs images dans une galerie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1129416F-CA1D-C13D-E85D-E432D124F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574" y="3941591"/>
            <a:ext cx="3567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6 - Insérer un fichier média et du texte côte à côte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B0CDE6B8-7A6F-492A-4A9C-9A91A13F7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367" y="3659521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95FFE539-2FEC-B13D-D57C-CF3BE02D7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574" y="3530022"/>
            <a:ext cx="420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5 - Insérer un lien vers un document comme PDF ou .docx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5DDAF11-90D3-E66A-E7F2-0A8410D11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92" y="3645561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845E2E50-4B7F-6B2E-E889-5DD3D3D62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705" y="2737891"/>
            <a:ext cx="2017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3 - Insérer un lecteur audio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7B65612F-B2FA-439B-D9C4-757F7A648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911" y="3132996"/>
            <a:ext cx="3394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4 - Insérer une image avec du texte par-dessus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323BBC79-28DD-9B42-4261-8CC373E9D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574" y="3667786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50DF7A7B-5509-3E0C-8208-FFC1A379C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574" y="4374130"/>
            <a:ext cx="1592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7 - Insérer une vidéo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E2F22C0B-E4C8-D36B-0841-AB83F0E4A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447" y="4650355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2059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7" grpId="0"/>
      <p:bldP spid="8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2" grpId="0"/>
      <p:bldP spid="12" grpId="1"/>
      <p:bldP spid="12" grpId="2"/>
      <p:bldP spid="13" grpId="0"/>
      <p:bldP spid="14" grpId="0"/>
      <p:bldP spid="14" grpId="1"/>
      <p:bldP spid="14" grpId="2"/>
      <p:bldP spid="15" grpId="0"/>
      <p:bldP spid="15" grpId="1"/>
      <p:bldP spid="15" grpId="2"/>
      <p:bldP spid="16" grpId="0"/>
      <p:bldP spid="17" grpId="0"/>
      <p:bldP spid="17" grpId="1"/>
      <p:bldP spid="17" grpId="2"/>
      <p:bldP spid="18" grpId="0"/>
      <p:bldP spid="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5D5851-430F-E256-F507-48700ED6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847AFF-9352-A592-DC23-20116514E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76" y="1835150"/>
            <a:ext cx="3353785" cy="35724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84F92800-734C-1BE1-567C-DB89C3732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034" y="1553853"/>
            <a:ext cx="2949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1 - Insérer un lien sous forme de bouton 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F6D22532-9CE0-EDF5-F7EC-45E73D81E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519" y="2471638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8260360A-BB23-5A6F-189D-164547CD6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382" y="2484439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D6AC0889-FE36-E2D0-F2EA-623D1D8A5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228" y="2471638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46C979B4-A2BF-5CB4-6D4B-559CBEECF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036" y="2008188"/>
            <a:ext cx="2862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2 - Insérer une ligne avec des colonnes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C118852-FD7C-13D7-3352-37C599E6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648" y="3887791"/>
            <a:ext cx="436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6 – Ce qui précède ce bloc sera vu dans les pages d’archives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7E914901-6E45-E5F6-53C5-8B7A8739D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281" y="3429000"/>
            <a:ext cx="377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A4B9C8D4-4B50-C40B-55FE-2AAFAD2A0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6936" y="3367659"/>
            <a:ext cx="2919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5 – Une colonne avec plusieurs rangées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43B055B7-9692-75FD-E788-6FE2358C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860" y="3429000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B7B6D61F-C85C-D8EF-BA62-2BC60DA31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036" y="2423803"/>
            <a:ext cx="3262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3 – Rassembler des blocs dans un conteneur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666D3738-A0DF-F078-9D06-10D8A64E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382" y="4419776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83F4E354-B6A3-FADF-6BC0-80D867E0F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373" y="2903536"/>
            <a:ext cx="3228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4 - Insérer une rangée qui peut se subdiviser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89ACCA59-1A89-B16E-BCAB-240DE40C6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647" y="3438528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D4DD289-9D33-ABFC-0C23-843A5CA1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633" y="4382092"/>
            <a:ext cx="3014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7 –Sépare le contenu sur plusieurs pages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58918528-7917-C3BF-4B54-12CD53E5B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7540" y="4416799"/>
            <a:ext cx="350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825F221A-D360-BD49-491D-09998F1B2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63" y="4419776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FAA891B8-4E45-44BB-4B6B-E3CDDCF86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667" y="4879478"/>
            <a:ext cx="266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8 - Insérer un séparateur horizontal  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C5ADD0CB-A61A-CCEC-F769-F2A90BBFD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204" y="5376864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9 -  Ajoute un espace entre les blocs   </a:t>
            </a:r>
          </a:p>
        </p:txBody>
      </p:sp>
    </p:spTree>
    <p:extLst>
      <p:ext uri="{BB962C8B-B14F-4D97-AF65-F5344CB8AC3E}">
        <p14:creationId xmlns:p14="http://schemas.microsoft.com/office/powerpoint/2010/main" val="4874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7" grpId="0"/>
      <p:bldP spid="8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2" grpId="0"/>
      <p:bldP spid="12" grpId="1"/>
      <p:bldP spid="12" grpId="2"/>
      <p:bldP spid="13" grpId="0"/>
      <p:bldP spid="14" grpId="0"/>
      <p:bldP spid="14" grpId="1"/>
      <p:bldP spid="14" grpId="2"/>
      <p:bldP spid="15" grpId="0"/>
      <p:bldP spid="15" grpId="1"/>
      <p:bldP spid="16" grpId="0"/>
      <p:bldP spid="16" grpId="1"/>
      <p:bldP spid="16" grpId="2"/>
      <p:bldP spid="17" grpId="0"/>
      <p:bldP spid="18" grpId="0"/>
      <p:bldP spid="18" grpId="1"/>
      <p:bldP spid="18" grpId="2"/>
      <p:bldP spid="19" grpId="0"/>
      <p:bldP spid="19" grpId="1"/>
      <p:bldP spid="20" grpId="0"/>
      <p:bldP spid="20" grpId="1"/>
      <p:bldP spid="21" grpId="0"/>
      <p:bldP spid="21" grpId="1"/>
      <p:bldP spid="21" grpId="2"/>
      <p:bldP spid="22" grpId="0"/>
      <p:bldP spid="22" grpId="1"/>
      <p:bldP spid="22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36250-AF77-07E3-9497-1EEC2DB6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930D9227-5140-E71B-FC41-E7492D867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3" y="1563688"/>
            <a:ext cx="3690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Outils pour la conception et la navigation sur le site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1B5DF7-26C4-12C3-F8AE-90BAE650A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30" y="2133600"/>
            <a:ext cx="1944688" cy="4305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7B87248-7475-DC25-DDEF-D6B858C548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787" r="277" b="26759"/>
          <a:stretch/>
        </p:blipFill>
        <p:spPr>
          <a:xfrm>
            <a:off x="3801340" y="1846263"/>
            <a:ext cx="1747838" cy="43529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F7273F-FCC3-B0B7-0795-4F66822B6C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77" b="36516"/>
          <a:stretch/>
        </p:blipFill>
        <p:spPr>
          <a:xfrm>
            <a:off x="6317669" y="2108200"/>
            <a:ext cx="1944688" cy="40687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6C2605F-78DA-471D-4333-A32DDCB1D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364" y="2108200"/>
            <a:ext cx="1793875" cy="2603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3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025B7-E93F-50EA-743D-559C3810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0E563F4-FE42-3D14-32DA-C29E8110F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606" b="36337"/>
          <a:stretch/>
        </p:blipFill>
        <p:spPr>
          <a:xfrm>
            <a:off x="2731938" y="1857961"/>
            <a:ext cx="4728384" cy="41807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1BFD0FA6-EDFC-5946-BA3D-A67C7055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450" y="1536700"/>
            <a:ext cx="2193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Des modèles prédéfinis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EAC52EA9-7CE0-18EC-DD5C-070460C59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820" y="2843359"/>
            <a:ext cx="793096" cy="22790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B3E750C4-4AA6-2B48-7A59-A159D975E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0916" y="2959585"/>
            <a:ext cx="1040041" cy="16054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E5B32E9F-B64C-A3C5-3F1D-E13FE1B0F6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92647" y="1844674"/>
            <a:ext cx="1312259" cy="9476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8799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2B944-226E-4295-3966-455A3508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69A18F-E836-EE69-2BDB-15DBD115A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1916" y="1825625"/>
            <a:ext cx="4548167" cy="4351338"/>
          </a:xfr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159215AE-34A6-2C5D-564D-A84AE0038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389" y="1595438"/>
            <a:ext cx="18176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Galerie des médias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67DEA4F-69C7-9F69-7E61-D655F5622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703" y="2789527"/>
            <a:ext cx="577850" cy="21113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19F16B-915C-B061-7A18-AC3EECF8B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8553" y="3000665"/>
            <a:ext cx="344487" cy="13147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221F299D-40A9-40DD-8F97-7B2C152959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4066" y="1901825"/>
            <a:ext cx="344487" cy="88770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9902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12B32-BA30-07FB-7C28-6B76C9A9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pic>
        <p:nvPicPr>
          <p:cNvPr id="10" name="Image 6">
            <a:extLst>
              <a:ext uri="{FF2B5EF4-FFF2-40B4-BE49-F238E27FC236}">
                <a16:creationId xmlns:a16="http://schemas.microsoft.com/office/drawing/2014/main" id="{31D69994-75AF-CA14-F3DE-356AD018D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9582"/>
            <a:ext cx="24622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CA159B3-F225-7A5B-B56F-36D1B3C0B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2295332"/>
            <a:ext cx="1173162" cy="30797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FF0000"/>
                </a:solidFill>
              </a:rPr>
              <a:t> Paragraphe</a:t>
            </a:r>
            <a:endParaRPr lang="fr-CA" altLang="fr-FR" sz="1400" b="1">
              <a:solidFill>
                <a:srgbClr val="FF0000"/>
              </a:solidFill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6DD333D4-DF10-75C8-E993-282B095B87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5900" y="2422332"/>
            <a:ext cx="1706563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14" name="ZoneTexte 4">
            <a:extLst>
              <a:ext uri="{FF2B5EF4-FFF2-40B4-BE49-F238E27FC236}">
                <a16:creationId xmlns:a16="http://schemas.microsoft.com/office/drawing/2014/main" id="{AAEF55D2-AA45-EB23-F1EC-25BD49E14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1547620"/>
            <a:ext cx="3335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800">
                <a:solidFill>
                  <a:srgbClr val="FF0000"/>
                </a:solidFill>
              </a:rPr>
              <a:t>Les blocs les plus utilisés</a:t>
            </a:r>
          </a:p>
        </p:txBody>
      </p:sp>
      <p:sp>
        <p:nvSpPr>
          <p:cNvPr id="15" name="ZoneTexte 7">
            <a:extLst>
              <a:ext uri="{FF2B5EF4-FFF2-40B4-BE49-F238E27FC236}">
                <a16:creationId xmlns:a16="http://schemas.microsoft.com/office/drawing/2014/main" id="{30DD2428-A562-2A56-D24A-F54D417ED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413" y="2731702"/>
            <a:ext cx="3959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/>
              <a:t>Un simple paragraphe, avec la police par défaut.</a:t>
            </a:r>
            <a:r>
              <a:rPr lang="fr-CA" altLang="fr-FR" sz="1800" dirty="0"/>
              <a:t> </a:t>
            </a:r>
          </a:p>
        </p:txBody>
      </p:sp>
      <p:pic>
        <p:nvPicPr>
          <p:cNvPr id="16" name="Image 5">
            <a:extLst>
              <a:ext uri="{FF2B5EF4-FFF2-40B4-BE49-F238E27FC236}">
                <a16:creationId xmlns:a16="http://schemas.microsoft.com/office/drawing/2014/main" id="{4642D648-9932-319D-440F-1F3CACC5A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77" y="3602425"/>
            <a:ext cx="2062163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>
            <a:extLst>
              <a:ext uri="{FF2B5EF4-FFF2-40B4-BE49-F238E27FC236}">
                <a16:creationId xmlns:a16="http://schemas.microsoft.com/office/drawing/2014/main" id="{A6F407BC-0F53-1305-A080-C640C9A82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277" y="4035812"/>
            <a:ext cx="1174750" cy="30797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FF0000"/>
                </a:solidFill>
              </a:rPr>
              <a:t> Classique</a:t>
            </a:r>
            <a:endParaRPr lang="fr-CA" altLang="fr-FR" sz="1400" b="1">
              <a:solidFill>
                <a:srgbClr val="FF0000"/>
              </a:solidFill>
            </a:endParaRP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E66BE440-EF4D-33B7-F96D-7776AEA433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5527" y="4243775"/>
            <a:ext cx="1174750" cy="3079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20" name="ZoneTexte 7">
            <a:extLst>
              <a:ext uri="{FF2B5EF4-FFF2-40B4-BE49-F238E27FC236}">
                <a16:creationId xmlns:a16="http://schemas.microsoft.com/office/drawing/2014/main" id="{B8548A37-BE48-1F01-DE20-70D93C9AE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577" y="4556512"/>
            <a:ext cx="4502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/>
              <a:t>L’ancienne façon de mettre du contenu dans WordPress</a:t>
            </a:r>
            <a:r>
              <a:rPr lang="fr-CA" altLang="fr-FR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59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5B9E80D8-744B-7EE4-3222-9867C8910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298" y="2238375"/>
            <a:ext cx="7640116" cy="10478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3BC2946-D233-F554-878B-610D2760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1996859-7F5F-B80A-7E55-DBB514C93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140" y="2803525"/>
            <a:ext cx="3646487" cy="4318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74DC3FD-5219-5BA2-0F00-58D59AD7E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545" y="2803525"/>
            <a:ext cx="588962" cy="42386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9F0A97D9-843B-53A1-83CD-F16718547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156" y="1930400"/>
            <a:ext cx="183356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Insérer une citation</a:t>
            </a:r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ECA0AB41-3C01-AA29-9E94-C28F3BE0E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015" y="3759200"/>
            <a:ext cx="1801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Comme dans Word</a:t>
            </a:r>
          </a:p>
        </p:txBody>
      </p:sp>
      <p:sp>
        <p:nvSpPr>
          <p:cNvPr id="9" name="Line 25">
            <a:extLst>
              <a:ext uri="{FF2B5EF4-FFF2-40B4-BE49-F238E27FC236}">
                <a16:creationId xmlns:a16="http://schemas.microsoft.com/office/drawing/2014/main" id="{37108103-2360-4A4F-1676-262976D020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052" y="3235325"/>
            <a:ext cx="144463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FC79F0A0-CF72-082D-BB2B-2FD19FA36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532" y="3868737"/>
            <a:ext cx="20145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Pour les liens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(doit sélectionner 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texte pour les activer)</a:t>
            </a:r>
          </a:p>
        </p:txBody>
      </p:sp>
      <p:sp>
        <p:nvSpPr>
          <p:cNvPr id="11" name="Line 27">
            <a:extLst>
              <a:ext uri="{FF2B5EF4-FFF2-40B4-BE49-F238E27FC236}">
                <a16:creationId xmlns:a16="http://schemas.microsoft.com/office/drawing/2014/main" id="{A284E5DB-018B-2EF0-8C5D-DEBF23BAC0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9832" y="3201987"/>
            <a:ext cx="398463" cy="8620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12" name="Text Box 35">
            <a:extLst>
              <a:ext uri="{FF2B5EF4-FFF2-40B4-BE49-F238E27FC236}">
                <a16:creationId xmlns:a16="http://schemas.microsoft.com/office/drawing/2014/main" id="{4E358D20-185C-FA9A-61ED-9D9217EBE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289" y="1412950"/>
            <a:ext cx="30988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Ouvrir la barre d’outils secondaire</a:t>
            </a:r>
          </a:p>
        </p:txBody>
      </p:sp>
      <p:sp>
        <p:nvSpPr>
          <p:cNvPr id="13" name="Line 36">
            <a:extLst>
              <a:ext uri="{FF2B5EF4-FFF2-40B4-BE49-F238E27FC236}">
                <a16:creationId xmlns:a16="http://schemas.microsoft.com/office/drawing/2014/main" id="{46D72752-1F1E-007D-5718-2EE4101AEC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14326" y="1720925"/>
            <a:ext cx="17463" cy="1155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 dirty="0"/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DB6A63B5-F4FC-CA04-25A7-62C8C1A99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339" y="4778375"/>
            <a:ext cx="34813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Pour placer le bouton « Lire la suite 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(pas nécessaire, automatisé sur le site)</a:t>
            </a:r>
          </a:p>
        </p:txBody>
      </p:sp>
      <p:sp>
        <p:nvSpPr>
          <p:cNvPr id="15" name="Line 43">
            <a:extLst>
              <a:ext uri="{FF2B5EF4-FFF2-40B4-BE49-F238E27FC236}">
                <a16:creationId xmlns:a16="http://schemas.microsoft.com/office/drawing/2014/main" id="{773C2FB9-A503-5B38-8E4A-6915A8A419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7264" y="3263900"/>
            <a:ext cx="325437" cy="151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16" name="Text Box 44">
            <a:extLst>
              <a:ext uri="{FF2B5EF4-FFF2-40B4-BE49-F238E27FC236}">
                <a16:creationId xmlns:a16="http://schemas.microsoft.com/office/drawing/2014/main" id="{1930ED80-FF8B-D863-291C-AFA9B11DC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046" y="5685704"/>
            <a:ext cx="35766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b="1" dirty="0">
                <a:solidFill>
                  <a:srgbClr val="FF0000"/>
                </a:solidFill>
              </a:rPr>
              <a:t>Éditeur classique</a:t>
            </a:r>
          </a:p>
        </p:txBody>
      </p:sp>
      <p:sp>
        <p:nvSpPr>
          <p:cNvPr id="17" name="Text Box 38">
            <a:extLst>
              <a:ext uri="{FF2B5EF4-FFF2-40B4-BE49-F238E27FC236}">
                <a16:creationId xmlns:a16="http://schemas.microsoft.com/office/drawing/2014/main" id="{0353E7C9-6B57-8098-3452-74D67592C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7363" y="3797446"/>
            <a:ext cx="1130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Insérer un média</a:t>
            </a:r>
          </a:p>
        </p:txBody>
      </p:sp>
      <p:sp>
        <p:nvSpPr>
          <p:cNvPr id="18" name="Text Box 38">
            <a:extLst>
              <a:ext uri="{FF2B5EF4-FFF2-40B4-BE49-F238E27FC236}">
                <a16:creationId xmlns:a16="http://schemas.microsoft.com/office/drawing/2014/main" id="{4068DCF3-0371-D53A-9421-E0C15D545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9873" y="3895561"/>
            <a:ext cx="28955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Mode plein écran (N’oubliez pas de sauvegarder avant de quitter ce mode)</a:t>
            </a:r>
          </a:p>
        </p:txBody>
      </p:sp>
      <p:sp>
        <p:nvSpPr>
          <p:cNvPr id="19" name="Line 40">
            <a:extLst>
              <a:ext uri="{FF2B5EF4-FFF2-40B4-BE49-F238E27FC236}">
                <a16:creationId xmlns:a16="http://schemas.microsoft.com/office/drawing/2014/main" id="{D0C51DA3-E6D9-13F1-EE7A-648700E2FF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14009" y="2535381"/>
            <a:ext cx="949161" cy="136017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05ED0CCE-6BCA-742F-C6EF-559E5E4CB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425" y="2803525"/>
            <a:ext cx="265113" cy="42386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" name="Line 43">
            <a:extLst>
              <a:ext uri="{FF2B5EF4-FFF2-40B4-BE49-F238E27FC236}">
                <a16:creationId xmlns:a16="http://schemas.microsoft.com/office/drawing/2014/main" id="{652A3F69-7564-0B5E-A8E2-972A650C49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6263" y="3105296"/>
            <a:ext cx="161925" cy="720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1AADF2CC-9BD4-575D-B38C-18FCD0885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843" y="2178050"/>
            <a:ext cx="1111250" cy="790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84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 animBg="1"/>
      <p:bldP spid="10" grpId="0"/>
      <p:bldP spid="10" grpId="1"/>
      <p:bldP spid="11" grpId="0" animBg="1"/>
      <p:bldP spid="12" grpId="0" animBg="1"/>
      <p:bldP spid="12" grpId="1" animBg="1"/>
      <p:bldP spid="13" grpId="0" animBg="1"/>
      <p:bldP spid="14" grpId="0"/>
      <p:bldP spid="14" grpId="1"/>
      <p:bldP spid="15" grpId="0" animBg="1"/>
      <p:bldP spid="17" grpId="0"/>
      <p:bldP spid="17" grpId="1"/>
      <p:bldP spid="18" grpId="0"/>
      <p:bldP spid="18" grpId="1"/>
      <p:bldP spid="19" grpId="0" animBg="1"/>
      <p:bldP spid="20" grpId="0" animBg="1"/>
      <p:bldP spid="20" grpId="1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17813-A0BC-886F-8818-98192A3CC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D7B3A-4C7D-68A7-DBF4-4D26A7521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sp>
        <p:nvSpPr>
          <p:cNvPr id="16" name="Text Box 44">
            <a:extLst>
              <a:ext uri="{FF2B5EF4-FFF2-40B4-BE49-F238E27FC236}">
                <a16:creationId xmlns:a16="http://schemas.microsoft.com/office/drawing/2014/main" id="{5B3A32B9-86A5-2739-F66C-EBB7E2B8D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931" y="5693640"/>
            <a:ext cx="35766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b="1" dirty="0">
                <a:solidFill>
                  <a:srgbClr val="FF0000"/>
                </a:solidFill>
              </a:rPr>
              <a:t>Éditeur classique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FD6B2A0-6682-07BD-356E-96703C3E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870" y="2089701"/>
            <a:ext cx="8046584" cy="1272623"/>
          </a:xfrm>
          <a:prstGeom prst="rect">
            <a:avLst/>
          </a:prstGeom>
        </p:spPr>
      </p:pic>
      <p:sp>
        <p:nvSpPr>
          <p:cNvPr id="27" name="Text Box 18">
            <a:extLst>
              <a:ext uri="{FF2B5EF4-FFF2-40B4-BE49-F238E27FC236}">
                <a16:creationId xmlns:a16="http://schemas.microsoft.com/office/drawing/2014/main" id="{CD915237-6895-DBD6-497F-29D8C9BDA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948" y="2007321"/>
            <a:ext cx="16160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Insérer une ligne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09BFBF10-D17F-C03B-585B-8B0F42E87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436" y="3653558"/>
            <a:ext cx="1390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Barrer le texte</a:t>
            </a:r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5C70171C-0634-A8C0-ADAC-11709F87F0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30923" y="3143971"/>
            <a:ext cx="23813" cy="498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48CA42F7-9ECB-6965-0A82-47830DF2A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123" y="4045671"/>
            <a:ext cx="1595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Couleur du texte</a:t>
            </a:r>
          </a:p>
        </p:txBody>
      </p:sp>
      <p:sp>
        <p:nvSpPr>
          <p:cNvPr id="31" name="Line 27">
            <a:extLst>
              <a:ext uri="{FF2B5EF4-FFF2-40B4-BE49-F238E27FC236}">
                <a16:creationId xmlns:a16="http://schemas.microsoft.com/office/drawing/2014/main" id="{716AC745-57FE-1054-4AAF-28811345B9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84986" y="3224933"/>
            <a:ext cx="484187" cy="873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EA8BDAB-7AC0-CC57-7D93-08916F1FA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373" y="1559646"/>
            <a:ext cx="19256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Caractères spéciaux</a:t>
            </a:r>
          </a:p>
        </p:txBody>
      </p:sp>
      <p:sp>
        <p:nvSpPr>
          <p:cNvPr id="33" name="Line 36">
            <a:extLst>
              <a:ext uri="{FF2B5EF4-FFF2-40B4-BE49-F238E27FC236}">
                <a16:creationId xmlns:a16="http://schemas.microsoft.com/office/drawing/2014/main" id="{079A2547-801F-46D8-1F74-7586CCA10E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2585" y="1873971"/>
            <a:ext cx="400051" cy="115093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34" name="Text Box 42">
            <a:extLst>
              <a:ext uri="{FF2B5EF4-FFF2-40B4-BE49-F238E27FC236}">
                <a16:creationId xmlns:a16="http://schemas.microsoft.com/office/drawing/2014/main" id="{6A57A8FD-5C6F-2DA7-CD20-54CC5EA22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498" y="4406033"/>
            <a:ext cx="202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Nettoyer le formatage</a:t>
            </a:r>
          </a:p>
        </p:txBody>
      </p:sp>
      <p:sp>
        <p:nvSpPr>
          <p:cNvPr id="35" name="Line 43">
            <a:extLst>
              <a:ext uri="{FF2B5EF4-FFF2-40B4-BE49-F238E27FC236}">
                <a16:creationId xmlns:a16="http://schemas.microsoft.com/office/drawing/2014/main" id="{6B964054-FB96-F50C-F966-3486CDC09B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45398" y="3123332"/>
            <a:ext cx="357187" cy="134143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E55FCCF7-09A1-6E68-6E87-126F14930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260" y="2016846"/>
            <a:ext cx="1271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Coller texte</a:t>
            </a:r>
          </a:p>
        </p:txBody>
      </p:sp>
      <p:sp>
        <p:nvSpPr>
          <p:cNvPr id="38" name="Text Box 38">
            <a:extLst>
              <a:ext uri="{FF2B5EF4-FFF2-40B4-BE49-F238E27FC236}">
                <a16:creationId xmlns:a16="http://schemas.microsoft.com/office/drawing/2014/main" id="{9C65AB8E-E5D4-8118-D60B-F6A466268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923" y="3999633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Réduire indentation</a:t>
            </a:r>
          </a:p>
        </p:txBody>
      </p:sp>
      <p:sp>
        <p:nvSpPr>
          <p:cNvPr id="39" name="Line 40">
            <a:extLst>
              <a:ext uri="{FF2B5EF4-FFF2-40B4-BE49-F238E27FC236}">
                <a16:creationId xmlns:a16="http://schemas.microsoft.com/office/drawing/2014/main" id="{0C3E4EF4-D2D4-3164-B61B-AA39F26E1B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75636" y="3197775"/>
            <a:ext cx="230187" cy="84789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40" name="Line 43">
            <a:extLst>
              <a:ext uri="{FF2B5EF4-FFF2-40B4-BE49-F238E27FC236}">
                <a16:creationId xmlns:a16="http://schemas.microsoft.com/office/drawing/2014/main" id="{49BFCF1C-AFAB-1DC3-EEE0-712AA7992C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4086" y="2248620"/>
            <a:ext cx="484187" cy="776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41" name="Line 23">
            <a:extLst>
              <a:ext uri="{FF2B5EF4-FFF2-40B4-BE49-F238E27FC236}">
                <a16:creationId xmlns:a16="http://schemas.microsoft.com/office/drawing/2014/main" id="{3C39F786-0E1A-74AD-8405-5F85DA3FF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9523" y="2266083"/>
            <a:ext cx="120650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42" name="Text Box 38">
            <a:extLst>
              <a:ext uri="{FF2B5EF4-FFF2-40B4-BE49-F238E27FC236}">
                <a16:creationId xmlns:a16="http://schemas.microsoft.com/office/drawing/2014/main" id="{0CA1134D-1D0E-691C-0CA3-07E5EBF71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211" y="3693246"/>
            <a:ext cx="3402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Augmenter indentation</a:t>
            </a:r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5D0B41B6-C3BA-4E7F-4013-6432572DDC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99484" y="3143970"/>
            <a:ext cx="512763" cy="600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E8E5F0B4-FCD1-1E4C-5A03-E7DFBFE79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204" y="1902689"/>
            <a:ext cx="8604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Annuler</a:t>
            </a:r>
          </a:p>
        </p:txBody>
      </p:sp>
      <p:sp>
        <p:nvSpPr>
          <p:cNvPr id="45" name="Line 36">
            <a:extLst>
              <a:ext uri="{FF2B5EF4-FFF2-40B4-BE49-F238E27FC236}">
                <a16:creationId xmlns:a16="http://schemas.microsoft.com/office/drawing/2014/main" id="{67DC26C2-0E70-23C9-E943-0D3FB0B238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8637" y="2174008"/>
            <a:ext cx="112714" cy="85089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46" name="Text Box 35">
            <a:extLst>
              <a:ext uri="{FF2B5EF4-FFF2-40B4-BE49-F238E27FC236}">
                <a16:creationId xmlns:a16="http://schemas.microsoft.com/office/drawing/2014/main" id="{286442CA-0091-7616-12AC-61DFBA261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573" y="1686646"/>
            <a:ext cx="792163" cy="306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Refaire</a:t>
            </a:r>
          </a:p>
        </p:txBody>
      </p:sp>
      <p:sp>
        <p:nvSpPr>
          <p:cNvPr id="47" name="Line 36">
            <a:extLst>
              <a:ext uri="{FF2B5EF4-FFF2-40B4-BE49-F238E27FC236}">
                <a16:creationId xmlns:a16="http://schemas.microsoft.com/office/drawing/2014/main" id="{5E1301A7-E5C0-E847-C26E-C4F962C6D0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5932" y="1950001"/>
            <a:ext cx="486618" cy="1039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DF47E1D5-151F-585E-7A1C-6840F3B26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486" y="2032721"/>
            <a:ext cx="3402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Raccourcis clavier</a:t>
            </a:r>
          </a:p>
        </p:txBody>
      </p:sp>
      <p:sp>
        <p:nvSpPr>
          <p:cNvPr id="49" name="Line 40">
            <a:extLst>
              <a:ext uri="{FF2B5EF4-FFF2-40B4-BE49-F238E27FC236}">
                <a16:creationId xmlns:a16="http://schemas.microsoft.com/office/drawing/2014/main" id="{82D2A636-6BED-38CA-1FC9-715226CF07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5999" y="2304183"/>
            <a:ext cx="854511" cy="72072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47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8" grpId="1"/>
      <p:bldP spid="29" grpId="0" animBg="1"/>
      <p:bldP spid="30" grpId="0"/>
      <p:bldP spid="30" grpId="1"/>
      <p:bldP spid="31" grpId="0" animBg="1"/>
      <p:bldP spid="32" grpId="0" animBg="1"/>
      <p:bldP spid="32" grpId="1" animBg="1"/>
      <p:bldP spid="33" grpId="0" animBg="1"/>
      <p:bldP spid="34" grpId="0"/>
      <p:bldP spid="34" grpId="1"/>
      <p:bldP spid="35" grpId="0" animBg="1"/>
      <p:bldP spid="37" grpId="0"/>
      <p:bldP spid="37" grpId="1"/>
      <p:bldP spid="38" grpId="0"/>
      <p:bldP spid="38" grpId="1"/>
      <p:bldP spid="39" grpId="0" animBg="1"/>
      <p:bldP spid="40" grpId="0" animBg="1"/>
      <p:bldP spid="41" grpId="0" animBg="1"/>
      <p:bldP spid="42" grpId="0"/>
      <p:bldP spid="42" grpId="1"/>
      <p:bldP spid="43" grpId="0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8" grpId="0"/>
      <p:bldP spid="48" grpId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5A6BC2-1283-B0D2-8776-81586219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4B633BEA-2DB5-E26F-83F9-784E0393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44" y="2147888"/>
            <a:ext cx="19415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FAF0B7F8-7B20-111B-9553-F1CC6013E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656" y="2273300"/>
            <a:ext cx="889000" cy="30797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FF0000"/>
                </a:solidFill>
              </a:rPr>
              <a:t> Rangée</a:t>
            </a:r>
            <a:endParaRPr lang="fr-CA" altLang="fr-FR" sz="1400" b="1">
              <a:solidFill>
                <a:srgbClr val="FF0000"/>
              </a:solidFill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99E9CA8C-4CA4-F6B1-97C1-BE6C89B2B1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3331" y="2481263"/>
            <a:ext cx="695325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76730C53-7784-1630-B520-2CAE349D0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219" y="1690688"/>
            <a:ext cx="3335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800">
                <a:solidFill>
                  <a:srgbClr val="FF0000"/>
                </a:solidFill>
              </a:rPr>
              <a:t>Les blocs les plus utilisés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9EE4E0-1764-863B-FA50-4761AE350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131" y="5422900"/>
            <a:ext cx="450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Ajoute une nouvelle rangée. En cliquant sur le +, on peut ensuite sélectionner le type de bloc désiré dans la rangée</a:t>
            </a:r>
            <a:endParaRPr lang="fr-CA" altLang="fr-FR" sz="1800">
              <a:solidFill>
                <a:srgbClr val="FF000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C5568A1-AADD-EABF-AA25-3D721D6D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19" y="3989388"/>
            <a:ext cx="59055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>
            <a:extLst>
              <a:ext uri="{FF2B5EF4-FFF2-40B4-BE49-F238E27FC236}">
                <a16:creationId xmlns:a16="http://schemas.microsoft.com/office/drawing/2014/main" id="{1B6BBC56-C4C3-BEC2-DDD4-190D4D06CC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29094" y="4781550"/>
            <a:ext cx="288925" cy="582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26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64B0C-528E-A7A5-F327-25619512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légendes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C0B7FE-4109-01B6-A7EC-5E7381539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Accompagne la plupart des éléments visuels. </a:t>
            </a:r>
          </a:p>
          <a:p>
            <a:r>
              <a:rPr lang="fr-CA" dirty="0"/>
              <a:t> Photographies</a:t>
            </a:r>
          </a:p>
          <a:p>
            <a:r>
              <a:rPr lang="fr-CA" dirty="0"/>
              <a:t> Images (dessins)</a:t>
            </a:r>
          </a:p>
          <a:p>
            <a:r>
              <a:rPr lang="fr-CA" dirty="0"/>
              <a:t> Graphiques</a:t>
            </a:r>
          </a:p>
          <a:p>
            <a:r>
              <a:rPr lang="fr-CA" dirty="0"/>
              <a:t> Tableaux</a:t>
            </a:r>
          </a:p>
          <a:p>
            <a:endParaRPr lang="fr-CA" dirty="0"/>
          </a:p>
          <a:p>
            <a:pPr marL="0" indent="0">
              <a:buNone/>
            </a:pPr>
            <a:r>
              <a:rPr lang="fr-CA" dirty="0"/>
              <a:t>Théoriquement, toutes les images devraient avoir une légende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434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13B461-113C-0D08-40E0-E5A7158B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2FAF22F-8F67-D25F-654E-F190DC25A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92" y="1821873"/>
            <a:ext cx="5865592" cy="36324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5D0F908-8925-7992-0737-A2D5EED5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584" y="3938183"/>
            <a:ext cx="2477670" cy="23174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5790D0C5-0AF8-948E-2A63-77BAC4249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7366" t="60237" r="5339" b="3120"/>
          <a:stretch/>
        </p:blipFill>
        <p:spPr>
          <a:xfrm>
            <a:off x="7890316" y="3028366"/>
            <a:ext cx="3980945" cy="163007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9CE2C060-21AF-4653-BFC5-6AB2756E0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716" y="5146565"/>
            <a:ext cx="29770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Ajouter une image dans le texte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812987B-64E5-A533-5632-9B43D554B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338" y="4926338"/>
            <a:ext cx="739261" cy="43537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8B2C7CC8-4D30-44CC-929F-0DAA2A33D3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5126" y="5239004"/>
            <a:ext cx="1311211" cy="6036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D63DB6CD-EF39-0D65-C2EC-622C8C310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0835" y="4894173"/>
            <a:ext cx="583163" cy="40519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C5935838-1F3F-C3C2-801B-00FB27510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419" y="4098825"/>
            <a:ext cx="583163" cy="40519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67C9886-B3E7-6371-EC2D-D37812EA5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6" y="5612365"/>
            <a:ext cx="201612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À partir de votre ordinateur</a:t>
            </a:r>
            <a:endParaRPr lang="fr-CA" altLang="fr-FR" sz="1800" dirty="0">
              <a:solidFill>
                <a:srgbClr val="FF0000"/>
              </a:solidFill>
            </a:endParaRPr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7E56BE6B-2AA7-1035-7BC2-E8A4142AC3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2936" y="4313733"/>
            <a:ext cx="1292505" cy="129863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A141A72-43DF-F9CA-AB42-70A873E8F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8580" y="5354033"/>
            <a:ext cx="201612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Déjà sur votre site</a:t>
            </a:r>
            <a:endParaRPr lang="fr-CA" altLang="fr-FR" sz="1800" dirty="0">
              <a:solidFill>
                <a:srgbClr val="FF0000"/>
              </a:solidFill>
            </a:endParaRPr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CF8AEB50-E716-4789-008F-55BD3715FF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85356" y="4362595"/>
            <a:ext cx="3950" cy="9914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98D4EF4-32A7-628E-41E2-A3C75E9A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9494" y="4961863"/>
            <a:ext cx="2576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Avec l’URL exacte d’une image</a:t>
            </a:r>
            <a:endParaRPr lang="fr-CA" altLang="fr-FR" sz="1800" dirty="0">
              <a:solidFill>
                <a:srgbClr val="FF0000"/>
              </a:solidFill>
            </a:endParaRP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6BE03E05-4F68-181E-6885-BC249E0CB9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886685" y="4362594"/>
            <a:ext cx="234471" cy="62149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43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2" grpId="0" animBg="1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3441E-0AA6-1F49-ACC5-7BD0D795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612BDD0-F499-6449-C1F9-1AFC689B6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953" y="1506970"/>
            <a:ext cx="6428349" cy="4351338"/>
          </a:xfr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8F1E4B61-5BA9-734C-AD26-EE20C9F59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674" y="2948897"/>
            <a:ext cx="581017" cy="590939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85198D3-2C04-40B0-FC40-F06B0B807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382" y="4765964"/>
            <a:ext cx="554182" cy="20781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0AB1B598-9A0D-1013-279B-47654A39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202" y="4461164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2A803A01-FD6F-2E03-7FDB-8A8F604FE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510" y="2680133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446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/>
      <p:bldP spid="8" grpId="1"/>
      <p:bldP spid="9" grpId="0"/>
      <p:bldP spid="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D8FA4E-A2F7-4A5B-C5E6-5CA008AA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DE36264-22B9-D186-EAB8-FF2810F78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56" b="28835"/>
          <a:stretch/>
        </p:blipFill>
        <p:spPr>
          <a:xfrm>
            <a:off x="5586057" y="769978"/>
            <a:ext cx="4331677" cy="55368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Line 8">
            <a:extLst>
              <a:ext uri="{FF2B5EF4-FFF2-40B4-BE49-F238E27FC236}">
                <a16:creationId xmlns:a16="http://schemas.microsoft.com/office/drawing/2014/main" id="{976B98B0-5F3F-C195-72B0-4E90445C74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9307" y="1866838"/>
            <a:ext cx="504565" cy="47086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03E514-6FA5-8BAF-557B-2D3B612481A6}"/>
              </a:ext>
            </a:extLst>
          </p:cNvPr>
          <p:cNvSpPr txBox="1"/>
          <p:nvPr/>
        </p:nvSpPr>
        <p:spPr>
          <a:xfrm>
            <a:off x="4781408" y="2337699"/>
            <a:ext cx="737899" cy="3077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FF0000"/>
                </a:solidFill>
              </a:rPr>
              <a:t>Glisser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76EF657A-B0EB-301F-CCDA-B2F1007939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0557" y="909804"/>
            <a:ext cx="72965" cy="72081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9CC25B-493E-7F50-8316-D4F1795484FE}"/>
              </a:ext>
            </a:extLst>
          </p:cNvPr>
          <p:cNvSpPr txBox="1"/>
          <p:nvPr/>
        </p:nvSpPr>
        <p:spPr>
          <a:xfrm>
            <a:off x="5962048" y="616089"/>
            <a:ext cx="737899" cy="3077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FF0000"/>
                </a:solidFill>
              </a:rPr>
              <a:t>Monter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A261F563-5352-C8A8-9E30-A5C9C4E626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500" y="1844576"/>
            <a:ext cx="164424" cy="580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50AFE38-DB6E-F45B-41D6-E7B6B2A5C6C5}"/>
              </a:ext>
            </a:extLst>
          </p:cNvPr>
          <p:cNvSpPr txBox="1"/>
          <p:nvPr/>
        </p:nvSpPr>
        <p:spPr>
          <a:xfrm>
            <a:off x="5863544" y="2424602"/>
            <a:ext cx="831603" cy="3077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A" sz="1400" dirty="0" err="1">
                <a:solidFill>
                  <a:srgbClr val="FF0000"/>
                </a:solidFill>
              </a:rPr>
              <a:t>Duotone</a:t>
            </a:r>
            <a:endParaRPr lang="fr-CA" sz="1400" dirty="0">
              <a:solidFill>
                <a:srgbClr val="FF0000"/>
              </a:solidFill>
            </a:endParaRPr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84512A26-1225-851A-D458-1B5CD280D3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38315" y="1844576"/>
            <a:ext cx="288725" cy="115743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B54D4CD-9DBD-D95E-11B8-76E9D28F9697}"/>
              </a:ext>
            </a:extLst>
          </p:cNvPr>
          <p:cNvSpPr txBox="1"/>
          <p:nvPr/>
        </p:nvSpPr>
        <p:spPr>
          <a:xfrm>
            <a:off x="6717517" y="3001216"/>
            <a:ext cx="1037434" cy="3077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FF0000"/>
                </a:solidFill>
              </a:rPr>
              <a:t>Alignement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493F92-EBAB-ECE9-73DB-3C541DC88576}"/>
              </a:ext>
            </a:extLst>
          </p:cNvPr>
          <p:cNvSpPr txBox="1"/>
          <p:nvPr/>
        </p:nvSpPr>
        <p:spPr>
          <a:xfrm>
            <a:off x="6878324" y="782238"/>
            <a:ext cx="1714244" cy="307777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FF0000"/>
                </a:solidFill>
              </a:rPr>
              <a:t>Ajouter une légende</a:t>
            </a: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DAA521EF-8B99-A8D7-6E3D-2D60E4F351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47233" y="1844575"/>
            <a:ext cx="164425" cy="744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2D6C6B3-2F6F-2FAA-A063-CF6754A406D5}"/>
              </a:ext>
            </a:extLst>
          </p:cNvPr>
          <p:cNvSpPr txBox="1"/>
          <p:nvPr/>
        </p:nvSpPr>
        <p:spPr>
          <a:xfrm>
            <a:off x="7464547" y="2585220"/>
            <a:ext cx="1337426" cy="3077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FF0000"/>
                </a:solidFill>
              </a:rPr>
              <a:t>Ajouter un lien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B1ECDCB5-F290-442F-21B2-081352851E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2862" y="946247"/>
            <a:ext cx="72965" cy="72081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0187931-B273-EED0-5EB2-C1F624610AFD}"/>
              </a:ext>
            </a:extLst>
          </p:cNvPr>
          <p:cNvSpPr txBox="1"/>
          <p:nvPr/>
        </p:nvSpPr>
        <p:spPr>
          <a:xfrm>
            <a:off x="7362901" y="1156375"/>
            <a:ext cx="831798" cy="307777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FF0000"/>
                </a:solidFill>
              </a:rPr>
              <a:t>Recadrer</a:t>
            </a:r>
          </a:p>
        </p:txBody>
      </p:sp>
      <p:sp>
        <p:nvSpPr>
          <p:cNvPr id="20" name="Line 8">
            <a:extLst>
              <a:ext uri="{FF2B5EF4-FFF2-40B4-BE49-F238E27FC236}">
                <a16:creationId xmlns:a16="http://schemas.microsoft.com/office/drawing/2014/main" id="{707BF095-29C5-0AFE-CE39-8F7F1D4DC4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43713" y="1464153"/>
            <a:ext cx="111237" cy="22653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1A809B67-3644-B9BA-CD2B-2932015666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17181" y="1893684"/>
            <a:ext cx="77199" cy="30777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8E33BDB-1DDB-A9E1-9804-6364D17BB150}"/>
              </a:ext>
            </a:extLst>
          </p:cNvPr>
          <p:cNvSpPr txBox="1"/>
          <p:nvPr/>
        </p:nvSpPr>
        <p:spPr>
          <a:xfrm>
            <a:off x="7847270" y="2183809"/>
            <a:ext cx="1534056" cy="3077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FF0000"/>
                </a:solidFill>
              </a:rPr>
              <a:t>Écrire sur l’image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1B440F9-8B1D-8586-3416-D84041845169}"/>
              </a:ext>
            </a:extLst>
          </p:cNvPr>
          <p:cNvSpPr txBox="1"/>
          <p:nvPr/>
        </p:nvSpPr>
        <p:spPr>
          <a:xfrm>
            <a:off x="8491407" y="1141255"/>
            <a:ext cx="1031177" cy="307777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FF0000"/>
                </a:solidFill>
              </a:rPr>
              <a:t>Remplacer</a:t>
            </a:r>
          </a:p>
        </p:txBody>
      </p:sp>
      <p:sp>
        <p:nvSpPr>
          <p:cNvPr id="24" name="Line 8">
            <a:extLst>
              <a:ext uri="{FF2B5EF4-FFF2-40B4-BE49-F238E27FC236}">
                <a16:creationId xmlns:a16="http://schemas.microsoft.com/office/drawing/2014/main" id="{40B3C8D5-2788-AEA5-DD72-0E0C860484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4412" y="1449033"/>
            <a:ext cx="668821" cy="22653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AA30F623-FB1B-4882-E3E7-9FD6B0D84F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49615" y="1794490"/>
            <a:ext cx="593700" cy="9919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C2455CB-7CB8-A382-B480-B233896EA890}"/>
              </a:ext>
            </a:extLst>
          </p:cNvPr>
          <p:cNvSpPr txBox="1"/>
          <p:nvPr/>
        </p:nvSpPr>
        <p:spPr>
          <a:xfrm>
            <a:off x="9443315" y="1733726"/>
            <a:ext cx="1429653" cy="3077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FF0000"/>
                </a:solidFill>
              </a:rPr>
              <a:t>D’autres options</a:t>
            </a:r>
          </a:p>
        </p:txBody>
      </p:sp>
    </p:spTree>
    <p:extLst>
      <p:ext uri="{BB962C8B-B14F-4D97-AF65-F5344CB8AC3E}">
        <p14:creationId xmlns:p14="http://schemas.microsoft.com/office/powerpoint/2010/main" val="296901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20D36-C419-1ADA-746C-044DB77B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4CB49E-DE94-695B-515C-5E8797F90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2" t="2526" r="2342" b="3412"/>
          <a:stretch/>
        </p:blipFill>
        <p:spPr>
          <a:xfrm>
            <a:off x="8542434" y="525463"/>
            <a:ext cx="1560512" cy="29098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5719E3-5FEB-BED0-A18F-59A9330E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871" y="4292600"/>
            <a:ext cx="1357313" cy="18843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81B4E5C-82D6-C416-1D8F-A6E0A1F17D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0011" t="10566" r="58013" b="-9361"/>
          <a:stretch/>
        </p:blipFill>
        <p:spPr>
          <a:xfrm>
            <a:off x="4391121" y="4440238"/>
            <a:ext cx="3773488" cy="73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571757C-7308-C963-AA2F-462821831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184" y="2081213"/>
            <a:ext cx="2024062" cy="20875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1A4D4C81-DC12-F90D-E696-F0F57416C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96" y="1806575"/>
            <a:ext cx="744538" cy="30797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Titre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30D58270-5B7A-E694-AAFE-AEAFDEC933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6146" y="2116138"/>
            <a:ext cx="992188" cy="1047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12" name="ZoneTexte 4">
            <a:extLst>
              <a:ext uri="{FF2B5EF4-FFF2-40B4-BE49-F238E27FC236}">
                <a16:creationId xmlns:a16="http://schemas.microsoft.com/office/drawing/2014/main" id="{E93B21FF-A50E-2C24-07A2-CE0E56099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059" y="1290638"/>
            <a:ext cx="3335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800">
                <a:solidFill>
                  <a:srgbClr val="FF0000"/>
                </a:solidFill>
              </a:rPr>
              <a:t>Les blocs les plus utilisés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BC175C3-95E0-3D1A-722A-0D1ECB29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646" y="5149850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Glisser</a:t>
            </a:r>
            <a:endParaRPr lang="fr-CA" altLang="fr-FR" sz="1800">
              <a:solidFill>
                <a:srgbClr val="FF0000"/>
              </a:solidFill>
            </a:endParaRP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F5046C6F-A955-02EE-AD00-E608CC4126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31009" y="4619625"/>
            <a:ext cx="150812" cy="550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9BF2ADA-464B-0A5E-762A-0F9DB5C0E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971" y="3722688"/>
            <a:ext cx="1079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Changer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style de bloc</a:t>
            </a:r>
            <a:endParaRPr lang="fr-CA" altLang="fr-FR" sz="1800">
              <a:solidFill>
                <a:srgbClr val="FF0000"/>
              </a:solidFill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5F4770EC-76A4-444A-13A2-741E38254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8334" y="4184650"/>
            <a:ext cx="812800" cy="306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735774B2-5E75-ECA8-789F-5D3C1E14BC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0759" y="4203700"/>
            <a:ext cx="793750" cy="641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DDF3058-AD6D-739C-A370-BC1CF6A3B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321" y="3252788"/>
            <a:ext cx="1079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Monter ou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descendre</a:t>
            </a:r>
            <a:endParaRPr lang="fr-CA" altLang="fr-FR" sz="1800">
              <a:solidFill>
                <a:srgbClr val="FF0000"/>
              </a:solidFill>
            </a:endParaRP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6F4AEFD5-075F-C4A2-131F-629C66517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121" y="3667125"/>
            <a:ext cx="555625" cy="7731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6297F7F-58CB-75FE-BA0B-C4E96D356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209" y="3752850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Niveau</a:t>
            </a:r>
            <a:endParaRPr lang="fr-CA" altLang="fr-FR" sz="1800">
              <a:solidFill>
                <a:srgbClr val="FF0000"/>
              </a:solidFill>
            </a:endParaRPr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E408E9AF-F1E3-AF8B-F6E3-69F04722F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4546" y="4057650"/>
            <a:ext cx="149225" cy="3413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D563FB3-CC05-3B4D-4314-ADCC55CF9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134" y="3632200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Gras</a:t>
            </a:r>
            <a:endParaRPr lang="fr-CA" altLang="fr-FR" sz="1800">
              <a:solidFill>
                <a:srgbClr val="FF0000"/>
              </a:solidFill>
            </a:endParaRPr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55CA9A7F-3AAB-BB66-5A8D-61391256E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9246" y="3838575"/>
            <a:ext cx="22225" cy="5619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E0CD920-E8F5-62F3-D7E0-D162FE5AB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96" y="3379788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Alignement</a:t>
            </a:r>
            <a:endParaRPr lang="fr-CA" altLang="fr-FR" sz="1800">
              <a:solidFill>
                <a:srgbClr val="FF0000"/>
              </a:solidFill>
            </a:endParaRP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D7628AA5-401F-7997-5B1D-BA656D748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3159" y="3627438"/>
            <a:ext cx="50800" cy="7731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3F7F06C-18AB-EC34-1ADB-9BBFB863F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546" y="3643313"/>
            <a:ext cx="210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Hyperlien</a:t>
            </a:r>
            <a:endParaRPr lang="fr-CA" altLang="fr-FR" sz="1800">
              <a:solidFill>
                <a:srgbClr val="FF0000"/>
              </a:solidFill>
            </a:endParaRPr>
          </a:p>
        </p:txBody>
      </p:sp>
      <p:sp>
        <p:nvSpPr>
          <p:cNvPr id="27" name="Line 8">
            <a:extLst>
              <a:ext uri="{FF2B5EF4-FFF2-40B4-BE49-F238E27FC236}">
                <a16:creationId xmlns:a16="http://schemas.microsoft.com/office/drawing/2014/main" id="{7C426AAA-2A68-BD90-5813-D5ADCD3546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4996" y="3522663"/>
            <a:ext cx="222250" cy="860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4323933-AD59-F956-8D18-CE94CF924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446" y="4332288"/>
            <a:ext cx="210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Plus d’options</a:t>
            </a:r>
            <a:endParaRPr lang="fr-CA" altLang="fr-FR" sz="1800">
              <a:solidFill>
                <a:srgbClr val="FF0000"/>
              </a:solidFill>
            </a:endParaRPr>
          </a:p>
        </p:txBody>
      </p:sp>
      <p:sp>
        <p:nvSpPr>
          <p:cNvPr id="29" name="Line 8">
            <a:extLst>
              <a:ext uri="{FF2B5EF4-FFF2-40B4-BE49-F238E27FC236}">
                <a16:creationId xmlns:a16="http://schemas.microsoft.com/office/drawing/2014/main" id="{C9044EA7-FE49-C075-7BDA-B90838B94D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44059" y="3467100"/>
            <a:ext cx="157162" cy="9159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1481970-76F2-ACF9-CFA2-3CB3DA36C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734" y="3289300"/>
            <a:ext cx="19446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Italique</a:t>
            </a:r>
            <a:endParaRPr lang="fr-CA" altLang="fr-FR" sz="1800">
              <a:solidFill>
                <a:srgbClr val="FF0000"/>
              </a:solidFill>
            </a:endParaRPr>
          </a:p>
        </p:txBody>
      </p:sp>
      <p:sp>
        <p:nvSpPr>
          <p:cNvPr id="31" name="Line 8">
            <a:extLst>
              <a:ext uri="{FF2B5EF4-FFF2-40B4-BE49-F238E27FC236}">
                <a16:creationId xmlns:a16="http://schemas.microsoft.com/office/drawing/2014/main" id="{FEE25AC5-BBC2-AB0D-6B2F-7796E77E8A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1221" y="3908425"/>
            <a:ext cx="411163" cy="5635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32" name="Line 8">
            <a:extLst>
              <a:ext uri="{FF2B5EF4-FFF2-40B4-BE49-F238E27FC236}">
                <a16:creationId xmlns:a16="http://schemas.microsoft.com/office/drawing/2014/main" id="{A7758696-8210-0C95-8666-D7D36CE001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59834" y="4491038"/>
            <a:ext cx="465137" cy="619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964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/>
      <p:bldP spid="13" grpId="1"/>
      <p:bldP spid="15" grpId="0"/>
      <p:bldP spid="15" grpId="1"/>
      <p:bldP spid="18" grpId="0"/>
      <p:bldP spid="18" grpId="1"/>
      <p:bldP spid="20" grpId="0"/>
      <p:bldP spid="20" grpId="1"/>
      <p:bldP spid="22" grpId="0"/>
      <p:bldP spid="22" grpId="1"/>
      <p:bldP spid="24" grpId="0"/>
      <p:bldP spid="24" grpId="1"/>
      <p:bldP spid="26" grpId="0"/>
      <p:bldP spid="26" grpId="1"/>
      <p:bldP spid="28" grpId="0"/>
      <p:bldP spid="28" grpId="1"/>
      <p:bldP spid="30" grpId="0"/>
      <p:bldP spid="3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60C09-77D2-69F8-1584-85F1FE48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757F68-F24F-4D59-8994-DBC045A07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060" y="4660428"/>
            <a:ext cx="6686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">
            <a:extLst>
              <a:ext uri="{FF2B5EF4-FFF2-40B4-BE49-F238E27FC236}">
                <a16:creationId xmlns:a16="http://schemas.microsoft.com/office/drawing/2014/main" id="{261F7846-7BFD-0224-2560-50A9275C2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48" y="2190278"/>
            <a:ext cx="21685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2D943098-A088-A878-60D9-28919660B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898" y="2407765"/>
            <a:ext cx="1176337" cy="30797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FF0000"/>
                </a:solidFill>
              </a:rPr>
              <a:t>Séparateur</a:t>
            </a:r>
            <a:endParaRPr lang="fr-CA" altLang="fr-FR" sz="1400" b="1">
              <a:solidFill>
                <a:srgbClr val="FF0000"/>
              </a:solidFill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22A3A9AC-C295-5D8A-0672-D03FFBC4FD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2248" y="2614140"/>
            <a:ext cx="2279650" cy="9667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F5AAB8A8-1F8F-ADB6-4042-C662EDC86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198" y="1491778"/>
            <a:ext cx="3335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800" dirty="0">
                <a:solidFill>
                  <a:srgbClr val="FF0000"/>
                </a:solidFill>
              </a:rPr>
              <a:t>Les blocs les plus utilisés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78758B-94F2-ED27-7386-0EE48A47B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710" y="4077815"/>
            <a:ext cx="4503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Ajoute une ligne de couleur qui sépare les rangées</a:t>
            </a:r>
            <a:endParaRPr lang="fr-CA" altLang="fr-FR" sz="1800">
              <a:solidFill>
                <a:srgbClr val="FF0000"/>
              </a:solidFill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F119BA6E-3853-903D-09A5-C60068B49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0898" y="4354040"/>
            <a:ext cx="0" cy="796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736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92D5A71-3742-51FA-72C5-F82629BE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018" y="1495281"/>
            <a:ext cx="3790074" cy="448324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B8698C0-617A-07E4-E8CB-AD4A56FAF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B264C1B-BE23-F8F2-6AE0-2F4CB4F3A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486" y="4459168"/>
            <a:ext cx="2232025" cy="646112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Sélectionnez ensuite le type de bloc dans la colonne de gauche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AE34DFA2-8D88-1B26-7557-449814EE5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182" y="2651707"/>
            <a:ext cx="2024063" cy="30797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dirty="0">
                <a:solidFill>
                  <a:srgbClr val="FF0000"/>
                </a:solidFill>
              </a:rPr>
              <a:t>Trouvez et cliquez le + </a:t>
            </a:r>
            <a:endParaRPr lang="fr-CA" altLang="fr-FR" sz="1400" b="1" dirty="0">
              <a:solidFill>
                <a:srgbClr val="FF0000"/>
              </a:solidFill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14B844B9-6DD1-0B4A-9C6F-E13EA9B4E6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5104" y="2820844"/>
            <a:ext cx="2624077" cy="91605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C5373AF4-85B1-F4F6-1EDA-CFBB05F9C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295" y="1374775"/>
            <a:ext cx="3067050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A" altLang="fr-FR" sz="1600" b="1">
                <a:solidFill>
                  <a:srgbClr val="FF0000"/>
                </a:solidFill>
              </a:rPr>
              <a:t>Comment insérer un bloc entre 2 blocs</a:t>
            </a:r>
          </a:p>
        </p:txBody>
      </p:sp>
    </p:spTree>
    <p:extLst>
      <p:ext uri="{BB962C8B-B14F-4D97-AF65-F5344CB8AC3E}">
        <p14:creationId xmlns:p14="http://schemas.microsoft.com/office/powerpoint/2010/main" val="39183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F12BF-4E9F-A856-B43C-AC5E5C80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28BDFE7-D880-069E-B13B-847A9FA57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977" y="1372000"/>
            <a:ext cx="787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Visibilité 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2B86A70-1BD2-F5C4-0009-7792E0D97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727" y="2031235"/>
            <a:ext cx="2406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Modèle utilisé pour la publication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DFF509F-96C1-E07B-5662-A90762FB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761" y="2407024"/>
            <a:ext cx="4905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URL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C008294E-1F37-B75D-CD96-9C9B5639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423" y="4104882"/>
            <a:ext cx="19462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Déplacer dans la corbeille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515B064E-3CBF-DC8D-2614-84976F7FA9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8177" y="1527575"/>
            <a:ext cx="1012825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B8F5B1DA-CE8C-02B7-446B-7AA0EA7F16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6286" y="2567362"/>
            <a:ext cx="1039813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E072AD7B-2CB2-5DEB-CB93-668F9A00F2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6598" y="4216007"/>
            <a:ext cx="1054100" cy="269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03B0CCAE-3596-5789-149F-5B6AA4088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21" y="3244457"/>
            <a:ext cx="13596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Pour approbation</a:t>
            </a: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FDA07641-AC25-636F-799C-E44B4714A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4527" y="3403813"/>
            <a:ext cx="1008063" cy="2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44E68EDA-7BF6-D2C5-77C6-8BF2F5E2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265" y="4534300"/>
            <a:ext cx="1352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Catégorie</a:t>
            </a:r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7421DEB3-6DFC-9FD6-2376-F8DCC24C9B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5302" y="4696225"/>
            <a:ext cx="1150938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DE717C9E-DB05-FB05-AAE5-A60F9925A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265" y="4823225"/>
            <a:ext cx="1352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Mots clés</a:t>
            </a: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8FD6C430-288E-6068-F111-600995611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5302" y="4985150"/>
            <a:ext cx="11509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A3A29B1A-DF34-E5AA-29C6-009BC0847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1577" y="5112150"/>
            <a:ext cx="186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Image qui sera à la une et dans les catégories</a:t>
            </a:r>
          </a:p>
        </p:txBody>
      </p:sp>
      <p:sp>
        <p:nvSpPr>
          <p:cNvPr id="27" name="Line 8">
            <a:extLst>
              <a:ext uri="{FF2B5EF4-FFF2-40B4-BE49-F238E27FC236}">
                <a16:creationId xmlns:a16="http://schemas.microsoft.com/office/drawing/2014/main" id="{B492A2A8-430C-68A0-0704-59007EE6E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9427" y="5272487"/>
            <a:ext cx="1173163" cy="142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6A4D69A0-5672-D1C2-8A6C-F83472B9C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765" y="5579192"/>
            <a:ext cx="1301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FF0000"/>
                </a:solidFill>
              </a:rPr>
              <a:t>L’extrait à la une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B174C662-820E-9677-8E9C-6F561E3D2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977" y="5941777"/>
            <a:ext cx="1395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Activer/désactiver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commentaires</a:t>
            </a:r>
          </a:p>
        </p:txBody>
      </p:sp>
      <p:sp>
        <p:nvSpPr>
          <p:cNvPr id="30" name="Line 8">
            <a:extLst>
              <a:ext uri="{FF2B5EF4-FFF2-40B4-BE49-F238E27FC236}">
                <a16:creationId xmlns:a16="http://schemas.microsoft.com/office/drawing/2014/main" id="{9EC17ACE-5826-2FFF-6D1B-617D90F902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5977" y="5531250"/>
            <a:ext cx="830263" cy="139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31" name="Line 8">
            <a:extLst>
              <a:ext uri="{FF2B5EF4-FFF2-40B4-BE49-F238E27FC236}">
                <a16:creationId xmlns:a16="http://schemas.microsoft.com/office/drawing/2014/main" id="{62DF7427-063D-056B-75E3-38A89BF56E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9952" y="5861450"/>
            <a:ext cx="776288" cy="171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95CDD24A-6E8B-078F-DDF4-16F27B76C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677" y="1187850"/>
            <a:ext cx="2233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400" dirty="0">
                <a:solidFill>
                  <a:srgbClr val="FF0000"/>
                </a:solidFill>
              </a:rPr>
              <a:t>Barre</a:t>
            </a:r>
            <a:r>
              <a:rPr lang="fr-CA" altLang="fr-FR" sz="2400" b="1" dirty="0">
                <a:solidFill>
                  <a:srgbClr val="FF0000"/>
                </a:solidFill>
              </a:rPr>
              <a:t> </a:t>
            </a:r>
            <a:r>
              <a:rPr lang="fr-CA" altLang="fr-FR" sz="2400" dirty="0">
                <a:solidFill>
                  <a:srgbClr val="FF0000"/>
                </a:solidFill>
              </a:rPr>
              <a:t>latérale / Article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CF79B0B9-726E-6C21-72B6-477231422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094" y="941203"/>
            <a:ext cx="1806937" cy="51682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7" name="Text Box 9">
            <a:extLst>
              <a:ext uri="{FF2B5EF4-FFF2-40B4-BE49-F238E27FC236}">
                <a16:creationId xmlns:a16="http://schemas.microsoft.com/office/drawing/2014/main" id="{D73B7008-62CF-F962-EFDE-FA74B1AAB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671" y="2921995"/>
            <a:ext cx="1345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Mettre en priorité</a:t>
            </a:r>
          </a:p>
        </p:txBody>
      </p:sp>
      <p:sp>
        <p:nvSpPr>
          <p:cNvPr id="38" name="Line 8">
            <a:extLst>
              <a:ext uri="{FF2B5EF4-FFF2-40B4-BE49-F238E27FC236}">
                <a16:creationId xmlns:a16="http://schemas.microsoft.com/office/drawing/2014/main" id="{AFDDF340-08E8-459D-DF19-119A55CE1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8177" y="3081351"/>
            <a:ext cx="1008063" cy="2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7D585AA2-0FE7-3F11-B5BA-9A8D1234C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662" y="1742717"/>
            <a:ext cx="1495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Date de publication</a:t>
            </a:r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EFCA7DB3-0AEA-912B-6932-8AFC3822EE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4209" y="1904870"/>
            <a:ext cx="1012825" cy="873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34EE3FB3-9CA4-DD9F-0A5F-E27358356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4689" y="2186810"/>
            <a:ext cx="971551" cy="11387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407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1" grpId="0" animBg="1"/>
      <p:bldP spid="13" grpId="0" animBg="1"/>
      <p:bldP spid="15" grpId="0" animBg="1"/>
      <p:bldP spid="16" grpId="0"/>
      <p:bldP spid="16" grpId="1"/>
      <p:bldP spid="16" grpId="2"/>
      <p:bldP spid="16" grpId="3"/>
      <p:bldP spid="16" grpId="4"/>
      <p:bldP spid="17" grpId="0" animBg="1"/>
      <p:bldP spid="22" grpId="0"/>
      <p:bldP spid="22" grpId="1"/>
      <p:bldP spid="22" grpId="2"/>
      <p:bldP spid="22" grpId="3"/>
      <p:bldP spid="22" grpId="4"/>
      <p:bldP spid="23" grpId="0" animBg="1"/>
      <p:bldP spid="24" grpId="0"/>
      <p:bldP spid="24" grpId="1"/>
      <p:bldP spid="24" grpId="2"/>
      <p:bldP spid="24" grpId="3"/>
      <p:bldP spid="24" grpId="4"/>
      <p:bldP spid="25" grpId="0" animBg="1"/>
      <p:bldP spid="26" grpId="0"/>
      <p:bldP spid="26" grpId="1"/>
      <p:bldP spid="26" grpId="2"/>
      <p:bldP spid="26" grpId="3"/>
      <p:bldP spid="26" grpId="4"/>
      <p:bldP spid="27" grpId="0" animBg="1"/>
      <p:bldP spid="28" grpId="0"/>
      <p:bldP spid="28" grpId="1"/>
      <p:bldP spid="28" grpId="2"/>
      <p:bldP spid="28" grpId="3"/>
      <p:bldP spid="28" grpId="4"/>
      <p:bldP spid="29" grpId="0"/>
      <p:bldP spid="29" grpId="1"/>
      <p:bldP spid="29" grpId="2"/>
      <p:bldP spid="29" grpId="3"/>
      <p:bldP spid="29" grpId="4"/>
      <p:bldP spid="30" grpId="0" animBg="1"/>
      <p:bldP spid="31" grpId="0" animBg="1"/>
      <p:bldP spid="32" grpId="0"/>
      <p:bldP spid="32" grpId="1"/>
      <p:bldP spid="32" grpId="2"/>
      <p:bldP spid="32" grpId="3"/>
      <p:bldP spid="37" grpId="0"/>
      <p:bldP spid="37" grpId="1"/>
      <p:bldP spid="37" grpId="2"/>
      <p:bldP spid="37" grpId="3"/>
      <p:bldP spid="37" grpId="4"/>
      <p:bldP spid="38" grpId="0" animBg="1"/>
      <p:bldP spid="3" grpId="0"/>
      <p:bldP spid="3" grpId="1"/>
      <p:bldP spid="3" grpId="2"/>
      <p:bldP spid="3" grpId="3"/>
      <p:bldP spid="3" grpId="4"/>
      <p:bldP spid="4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EA0B7-7243-2A23-2A87-69FB9FA81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un article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E7F1FB-6BF9-21D1-8275-D1FB6E09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50" y="2035175"/>
            <a:ext cx="2385516" cy="41183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FC404E98-AC1F-B7DC-FD27-1EB11F59E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213" y="2536747"/>
            <a:ext cx="2554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FF0000"/>
                </a:solidFill>
              </a:rPr>
              <a:t>Les propriétés du bloc en fonction de l’élément sélectionné</a:t>
            </a: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D3B9F235-C52A-5569-65E8-8FE09B7EF2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9948" y="2334231"/>
            <a:ext cx="1071563" cy="365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680DE5AE-C9BF-0DDA-93EE-9B969E660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789" y="1804987"/>
            <a:ext cx="2233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400" dirty="0">
                <a:solidFill>
                  <a:srgbClr val="FF0000"/>
                </a:solidFill>
              </a:rPr>
              <a:t>Barre</a:t>
            </a:r>
            <a:r>
              <a:rPr lang="fr-CA" altLang="fr-FR" sz="2400" b="1" dirty="0">
                <a:solidFill>
                  <a:srgbClr val="FF0000"/>
                </a:solidFill>
              </a:rPr>
              <a:t> </a:t>
            </a:r>
            <a:r>
              <a:rPr lang="fr-CA" altLang="fr-FR" sz="2400" dirty="0">
                <a:solidFill>
                  <a:srgbClr val="FF0000"/>
                </a:solidFill>
              </a:rPr>
              <a:t>latérale 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400" dirty="0">
                <a:solidFill>
                  <a:srgbClr val="FF0000"/>
                </a:solidFill>
              </a:rPr>
              <a:t>Bloc</a:t>
            </a:r>
          </a:p>
        </p:txBody>
      </p:sp>
    </p:spTree>
    <p:extLst>
      <p:ext uri="{BB962C8B-B14F-4D97-AF65-F5344CB8AC3E}">
        <p14:creationId xmlns:p14="http://schemas.microsoft.com/office/powerpoint/2010/main" val="3283123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9121FACB-0168-4222-37F4-D092A0845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86" y="4886902"/>
            <a:ext cx="3620005" cy="10383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8E79537-FC8A-1DF3-77EF-26AD7D32A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07" y="2129623"/>
            <a:ext cx="9234742" cy="18905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6F77690-18E3-D181-64AD-4779AF9B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Modifier un article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93ADB09-7D76-73B8-7698-6396D8AF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2" y="1485900"/>
            <a:ext cx="37052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Placez le curseur dans la zone de l’article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D4251A9A-B828-2BA9-800C-66088CEFE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3" y="4655591"/>
            <a:ext cx="237331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Quand le menu apparaît,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cliquez sur Modifier</a:t>
            </a: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060CB759-BFC0-5483-F8D5-714654B047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067300"/>
            <a:ext cx="1463040" cy="6248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94ED3BF6-F0E2-486C-1B93-5AE99EB7B2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0787" y="1793875"/>
            <a:ext cx="503237" cy="1525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17" name="Espace réservé du numéro de diapositive 8">
            <a:extLst>
              <a:ext uri="{FF2B5EF4-FFF2-40B4-BE49-F238E27FC236}">
                <a16:creationId xmlns:a16="http://schemas.microsoft.com/office/drawing/2014/main" id="{284D322F-EC58-E35B-DCA0-71A932AA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20049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6E5A70-42C5-4BBB-B391-4A3073667D37}" type="slidenum">
              <a:rPr lang="fr-CA" altLang="fr-FR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fr-CA" altLang="fr-FR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0132A6-4290-E486-D2FE-7532EE0C04D4}"/>
              </a:ext>
            </a:extLst>
          </p:cNvPr>
          <p:cNvSpPr/>
          <p:nvPr/>
        </p:nvSpPr>
        <p:spPr>
          <a:xfrm>
            <a:off x="2105023" y="3319463"/>
            <a:ext cx="8048625" cy="335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668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CEAD9-ABC9-5886-AFD9-314B2CC9D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C8C4698C-A301-B229-AF32-1270B90F8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86" y="4737352"/>
            <a:ext cx="3620005" cy="10383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9E4E245-FC25-D6E0-C355-12D57AEB0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07" y="2129623"/>
            <a:ext cx="9234742" cy="18905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5D082E-7A3E-2CA9-CC85-48F5F3FF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Effacer un article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E5F56581-F9E8-8340-824F-8DA75BB4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2" y="1485900"/>
            <a:ext cx="37052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Placez le curseur dans la zone de l’article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8DE560B-C3E0-C7FD-AEC9-4412EE4C3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871" y="4583113"/>
            <a:ext cx="237331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Quand le menu apparaît,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cliquez sur Corbeille</a:t>
            </a: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411A26DC-B001-EBAC-D028-B6E100DAA6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76376" y="4845052"/>
            <a:ext cx="1596942" cy="652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0FEBAD53-5559-9BBF-BBAC-79C287049E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0787" y="1793875"/>
            <a:ext cx="503237" cy="1525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17" name="Espace réservé du numéro de diapositive 8">
            <a:extLst>
              <a:ext uri="{FF2B5EF4-FFF2-40B4-BE49-F238E27FC236}">
                <a16:creationId xmlns:a16="http://schemas.microsoft.com/office/drawing/2014/main" id="{C61952AE-6DCA-0A17-D531-E5DB7DD1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20049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6E5A70-42C5-4BBB-B391-4A3073667D37}" type="slidenum">
              <a:rPr lang="fr-CA" altLang="fr-FR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fr-CA" altLang="fr-FR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92F52E-D50F-F222-2764-B7712863AE49}"/>
              </a:ext>
            </a:extLst>
          </p:cNvPr>
          <p:cNvSpPr/>
          <p:nvPr/>
        </p:nvSpPr>
        <p:spPr>
          <a:xfrm>
            <a:off x="2105023" y="3319463"/>
            <a:ext cx="8048625" cy="335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061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07E30-FC78-105B-08D6-D73B02C2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légendes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D12018-6DC0-1D26-2E3B-C7184FB0E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Ajoutent un élément d’information supplémentaire relié au contenu </a:t>
            </a:r>
          </a:p>
          <a:p>
            <a:r>
              <a:rPr lang="fr-CA" dirty="0"/>
              <a:t>N’oubliez pas d’indiquer les droits d’auteur</a:t>
            </a:r>
          </a:p>
          <a:p>
            <a:r>
              <a:rPr lang="fr-CA" dirty="0"/>
              <a:t>Ne copiez pas le premier paragraphe, ni une phrase complète du texte pour en faire une légende</a:t>
            </a:r>
          </a:p>
        </p:txBody>
      </p:sp>
    </p:spTree>
    <p:extLst>
      <p:ext uri="{BB962C8B-B14F-4D97-AF65-F5344CB8AC3E}">
        <p14:creationId xmlns:p14="http://schemas.microsoft.com/office/powerpoint/2010/main" val="3020621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A67C038-E46F-36DF-1A37-C0B92986E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654" y="3073798"/>
            <a:ext cx="9707877" cy="224415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A00F17-7807-3868-25D5-9D4D2311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corbeille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5931A-36D6-7CF6-2DF7-408ED74A8BD3}"/>
              </a:ext>
            </a:extLst>
          </p:cNvPr>
          <p:cNvSpPr/>
          <p:nvPr/>
        </p:nvSpPr>
        <p:spPr>
          <a:xfrm>
            <a:off x="3438126" y="3599129"/>
            <a:ext cx="647700" cy="217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A1D43DA0-F03C-6ABE-F383-B7407BE68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123" y="2080849"/>
            <a:ext cx="718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800" dirty="0"/>
              <a:t>Sur la page de tous les articles, vous pouvez voir le nombre d’articles dans la corbeille. Il suffit de cliquer sur Corbeille pour y accéder.</a:t>
            </a:r>
          </a:p>
        </p:txBody>
      </p:sp>
    </p:spTree>
    <p:extLst>
      <p:ext uri="{BB962C8B-B14F-4D97-AF65-F5344CB8AC3E}">
        <p14:creationId xmlns:p14="http://schemas.microsoft.com/office/powerpoint/2010/main" val="6921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2068C6-F50E-2641-181D-9ADDCE78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Rétablir ou supprimer définitivement un article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CA43423-037A-6EE8-3E86-A791D1B45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728" y="2508739"/>
            <a:ext cx="9221068" cy="20644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17C9B0D-2C49-982F-77C2-A474ED330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46" t="56333" r="65113" b="10484"/>
          <a:stretch/>
        </p:blipFill>
        <p:spPr>
          <a:xfrm>
            <a:off x="4371109" y="4935593"/>
            <a:ext cx="2784763" cy="9074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72124146-4FB9-34D7-277D-6338B0750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621" y="1829866"/>
            <a:ext cx="37052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Placez le curseur dans la zone de l’article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BE2C7E3C-679C-23E8-2F1B-32933F26A7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8496" y="2137841"/>
            <a:ext cx="503237" cy="1525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223AB-C887-AD77-5FDC-56E236A8E520}"/>
              </a:ext>
            </a:extLst>
          </p:cNvPr>
          <p:cNvSpPr/>
          <p:nvPr/>
        </p:nvSpPr>
        <p:spPr>
          <a:xfrm>
            <a:off x="2132732" y="3663429"/>
            <a:ext cx="8048625" cy="335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dirty="0"/>
              <a:t>0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6E2C502A-53B0-5F54-72AF-4AE95C790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455" y="4845892"/>
            <a:ext cx="34034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Sélectionnez ensuite l’action désirée</a:t>
            </a: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CE12B80B-17AD-8057-B080-5540350999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31145" y="5080272"/>
            <a:ext cx="658310" cy="21277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515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6F4B7-442B-D68F-4E8F-2A1840D02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4570A-766E-BEA5-E51E-4FD67DF032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Les catégories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EF1F7C-296B-C9E5-C755-27B11B5DD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964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0CFFE7-3C3B-5C77-3EC5-B09FCB81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catégories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6EDBB3-5929-E554-08CA-50E664C2F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CA" dirty="0"/>
              <a:t>Les articles sont classés par catégories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CA" dirty="0"/>
              <a:t>Un article peut être dans plus d’une catégorie (n’est pas un mot clé, définit l’emplacement dans le site)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CA" dirty="0"/>
              <a:t>Peut changer un article de catégorie sans problème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CA" dirty="0"/>
              <a:t>Les catégories sont habituellement placées dans un widget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CA" dirty="0"/>
              <a:t>Quand il n’y a aucun article dans une catégorie, elle ne s’affiche pas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CA" dirty="0"/>
              <a:t>Les catégories sont gérées par l’administrateur</a:t>
            </a:r>
          </a:p>
          <a:p>
            <a:pPr eaLnBrk="1" hangingPunct="1">
              <a:defRPr/>
            </a:pP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69809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5D5863-A991-5598-6C47-3B73DE50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catégories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45A5C12-7508-38C7-B20B-36A76AE80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5704" y="719000"/>
            <a:ext cx="2258336" cy="554098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F33B76B3-23A8-F1A0-E596-320015AF7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2960" y="2684231"/>
            <a:ext cx="900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Ouvrez l’onglet</a:t>
            </a: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5E51884B-FBDB-917A-6B0E-8CCA8BEA3C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11640" y="3139441"/>
            <a:ext cx="1089660" cy="119633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FE3D09-1092-689E-D9E7-0B72D6517540}"/>
              </a:ext>
            </a:extLst>
          </p:cNvPr>
          <p:cNvSpPr/>
          <p:nvPr/>
        </p:nvSpPr>
        <p:spPr>
          <a:xfrm>
            <a:off x="7205704" y="4200994"/>
            <a:ext cx="2258336" cy="3633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dirty="0"/>
              <a:t>0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44F3129-C7BF-2BE1-F417-83406F1E5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731" y="2684231"/>
            <a:ext cx="2686425" cy="11907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A1FC080C-AA51-587C-DCA1-309BD5D81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48951"/>
            <a:ext cx="219456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FF0000"/>
                </a:solidFill>
              </a:rPr>
              <a:t>Cochez une ou plusieurs catégories</a:t>
            </a:r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D59EE981-1F75-F0B2-365A-7F03F2AE9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4619" y="2773681"/>
            <a:ext cx="1298111" cy="43377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4237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E4D61-E19A-AABA-A982-CF04B86F9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B8F9B-DAB1-43A8-B049-64A1D5A3B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Les médias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BAA9EC-EA1D-F3B7-E86D-0F7252910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26981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C06DB784-FECD-C7A5-0BC0-60045001D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68" y="2016075"/>
            <a:ext cx="3105583" cy="26387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BA138F-77B0-DC22-FAD5-66DD2834B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4609148"/>
            <a:ext cx="3248478" cy="13908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A800890-2595-9B1B-B7E4-94107BE60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médias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CE63EC-0363-56B9-78D4-3C7B86B7D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568" y="3862705"/>
            <a:ext cx="935572" cy="33528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CB1E07-AA77-28DE-7C4C-CFED66453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73" y="4654868"/>
            <a:ext cx="641350" cy="2381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18BEE5A-AAE5-4E51-AE30-260B2E641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180" y="4244341"/>
            <a:ext cx="1121093" cy="33528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401DDCB-1A0B-2686-1C26-04BF71766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823" y="5226368"/>
            <a:ext cx="1008062" cy="2159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13650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D603A01-437A-6964-3E48-CF12BB89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51" y="2466211"/>
            <a:ext cx="9052560" cy="19255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BC47776-ED5F-2949-1D4C-59D95848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médias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A16C6-6407-CD03-D64E-91DF0E01B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220" y="3032760"/>
            <a:ext cx="7886699" cy="1320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31609362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8C2BC-08B3-69DC-69E8-99C115AD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médias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865F707-35AB-8BD1-D988-EC9A68547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50944"/>
            <a:ext cx="10515600" cy="25006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C334988-1D9B-4A5D-9B02-48E1CE9F3EE7}"/>
              </a:ext>
            </a:extLst>
          </p:cNvPr>
          <p:cNvCxnSpPr>
            <a:cxnSpLocks/>
          </p:cNvCxnSpPr>
          <p:nvPr/>
        </p:nvCxnSpPr>
        <p:spPr>
          <a:xfrm flipH="1" flipV="1">
            <a:off x="8145780" y="4030980"/>
            <a:ext cx="1763713" cy="1247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17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F99B4-2D39-F210-E9AB-631974C8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médias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DB4B052-B179-1676-EF09-77D380A3C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82903"/>
            <a:ext cx="10515600" cy="22367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97AC6E-F94B-F569-C2AA-ABCF49175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4587240"/>
            <a:ext cx="1165860" cy="29432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55636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3D517-F3AB-4859-8C86-5B03DF761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B2E37-0F9F-779F-B9A5-BAFCC178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légendes</a:t>
            </a: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BC129DD7-24CA-CF78-27EC-E0E7B8152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46" y="1334743"/>
            <a:ext cx="6906707" cy="497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0146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77B7986-CBBD-F3E3-1EFE-5E6CEC0E0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831" y="1522403"/>
            <a:ext cx="6730989" cy="47863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54B1A4-907F-C265-5662-8E76107B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médias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AD2D063-F6B5-4B67-5912-68B68EA4D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0881" y="2430136"/>
            <a:ext cx="828040" cy="998864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37A1960-76C0-D47E-5BF7-4C625102C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779" y="6034405"/>
            <a:ext cx="754381" cy="27432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908531E-0AD4-0CB1-7DF3-A367042E1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865" y="482790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3193396F-0BF7-DDA4-A7ED-AC7A8B36F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965" y="603440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72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2880514-D219-D194-CCD4-4D17938B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40" y="2248933"/>
            <a:ext cx="9441180" cy="31584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6A2363A-9F38-3288-9225-A9A0400F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médias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6DBD01A-975D-0B95-3190-374F44B6F531}"/>
              </a:ext>
            </a:extLst>
          </p:cNvPr>
          <p:cNvCxnSpPr>
            <a:cxnSpLocks/>
          </p:cNvCxnSpPr>
          <p:nvPr/>
        </p:nvCxnSpPr>
        <p:spPr>
          <a:xfrm>
            <a:off x="8519160" y="2689860"/>
            <a:ext cx="944880" cy="21183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BC51D09-1B64-D358-C7A1-86B902FEADC9}"/>
              </a:ext>
            </a:extLst>
          </p:cNvPr>
          <p:cNvCxnSpPr>
            <a:cxnSpLocks/>
          </p:cNvCxnSpPr>
          <p:nvPr/>
        </p:nvCxnSpPr>
        <p:spPr>
          <a:xfrm flipH="1">
            <a:off x="10424160" y="2887980"/>
            <a:ext cx="266700" cy="19735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2231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8DEF03C-9864-237B-02DB-C7F132D2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044279"/>
            <a:ext cx="9295765" cy="3712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968C1F5-CF03-19A1-D3CC-6DB554A03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médias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5D97D-0A24-CDA9-7AC8-05D92488C03F}"/>
              </a:ext>
            </a:extLst>
          </p:cNvPr>
          <p:cNvSpPr/>
          <p:nvPr/>
        </p:nvSpPr>
        <p:spPr>
          <a:xfrm>
            <a:off x="8686799" y="5081905"/>
            <a:ext cx="111950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9C964-F781-D918-94E8-F89E4BAE9995}"/>
              </a:ext>
            </a:extLst>
          </p:cNvPr>
          <p:cNvSpPr/>
          <p:nvPr/>
        </p:nvSpPr>
        <p:spPr>
          <a:xfrm>
            <a:off x="9806305" y="5297805"/>
            <a:ext cx="70167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37631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DD0E2CE-7FC7-5B54-8103-D75F93CA9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41" y="1901190"/>
            <a:ext cx="7582958" cy="43059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073D20A-8DDD-6B9C-B557-015609096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médias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2B2EB96-8EDF-E551-7CE1-E0143E4D6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25" y="4213860"/>
            <a:ext cx="5821574" cy="83058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7AD43CEC-78CA-BAE3-EA35-A933297D0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190" y="1536065"/>
            <a:ext cx="6596063" cy="3683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800">
                <a:solidFill>
                  <a:srgbClr val="FF0000"/>
                </a:solidFill>
              </a:rPr>
              <a:t>En plaçant le curseur sur la zone d’un média, le menu apparait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659268F-4C5C-0BC7-CF7C-925AE329EDCE}"/>
              </a:ext>
            </a:extLst>
          </p:cNvPr>
          <p:cNvCxnSpPr>
            <a:cxnSpLocks/>
          </p:cNvCxnSpPr>
          <p:nvPr/>
        </p:nvCxnSpPr>
        <p:spPr>
          <a:xfrm flipH="1">
            <a:off x="6652260" y="1901190"/>
            <a:ext cx="1429068" cy="231267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35490-D807-67CD-249F-CABF6364F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B71001F-505E-6976-F3B4-3231C14A5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41" y="1901190"/>
            <a:ext cx="7582958" cy="43059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0F55F0-3DDE-A262-0B85-89033FB0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médias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1184C8D-A6A4-B91E-E9D0-2B9B320FB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190" y="2861628"/>
            <a:ext cx="410210" cy="51403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0B161693-1798-5F30-3A04-ECB972A68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852" y="2119296"/>
            <a:ext cx="1236236" cy="36933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800" dirty="0">
                <a:solidFill>
                  <a:srgbClr val="FF0000"/>
                </a:solidFill>
              </a:rPr>
              <a:t>Mode liste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55727F8-A0DB-334F-A2C9-E1FDCD5C7453}"/>
              </a:ext>
            </a:extLst>
          </p:cNvPr>
          <p:cNvCxnSpPr>
            <a:cxnSpLocks/>
          </p:cNvCxnSpPr>
          <p:nvPr/>
        </p:nvCxnSpPr>
        <p:spPr>
          <a:xfrm flipH="1">
            <a:off x="4343400" y="2423160"/>
            <a:ext cx="1373452" cy="68324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F725875-886B-2CBD-38B9-7F05F8EB7871}"/>
              </a:ext>
            </a:extLst>
          </p:cNvPr>
          <p:cNvCxnSpPr>
            <a:cxnSpLocks/>
          </p:cNvCxnSpPr>
          <p:nvPr/>
        </p:nvCxnSpPr>
        <p:spPr>
          <a:xfrm flipH="1">
            <a:off x="4823460" y="2488628"/>
            <a:ext cx="1127760" cy="182649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81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BEAA2-A435-2D2F-048D-86052D8C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médias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7AC704A-DF91-F246-9C93-113FA79C5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141" y="2593975"/>
            <a:ext cx="5715798" cy="33342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E39ECF27-A9E5-848B-E46C-33D5C073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570" y="3628708"/>
            <a:ext cx="269875" cy="3016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5364368E-D83B-7C68-5CC1-4155415DE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920" y="1615440"/>
            <a:ext cx="1550988" cy="3683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800">
                <a:solidFill>
                  <a:srgbClr val="FF0000"/>
                </a:solidFill>
              </a:rPr>
              <a:t>Mode icônes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E0DFC64-EF0E-9356-7466-2BABD1C30511}"/>
              </a:ext>
            </a:extLst>
          </p:cNvPr>
          <p:cNvCxnSpPr>
            <a:cxnSpLocks/>
          </p:cNvCxnSpPr>
          <p:nvPr/>
        </p:nvCxnSpPr>
        <p:spPr>
          <a:xfrm flipH="1">
            <a:off x="5151120" y="1983740"/>
            <a:ext cx="939800" cy="164496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D697B4E-20D2-7AC2-C889-8433CEE1838C}"/>
              </a:ext>
            </a:extLst>
          </p:cNvPr>
          <p:cNvCxnSpPr>
            <a:cxnSpLocks/>
          </p:cNvCxnSpPr>
          <p:nvPr/>
        </p:nvCxnSpPr>
        <p:spPr>
          <a:xfrm flipH="1">
            <a:off x="5654040" y="1994853"/>
            <a:ext cx="830580" cy="237140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9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07869-8644-A2CB-2200-9C87641CE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2320C-C3A9-1DF1-FF7C-2D5DAE98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légendes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34255A-BF2E-D8F4-591B-DD51CBDD7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Elles complètent ou prolongent l’image</a:t>
            </a:r>
          </a:p>
          <a:p>
            <a:pPr lvl="1"/>
            <a:r>
              <a:rPr lang="fr-CA" dirty="0"/>
              <a:t>Légende descriptive</a:t>
            </a:r>
          </a:p>
          <a:p>
            <a:pPr lvl="1"/>
            <a:r>
              <a:rPr lang="fr-CA" dirty="0"/>
              <a:t>Légende interprétative</a:t>
            </a:r>
          </a:p>
          <a:p>
            <a:pPr lvl="1"/>
            <a:r>
              <a:rPr lang="fr-CA" dirty="0"/>
              <a:t>Légende informative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marL="457200" lvl="1" indent="0">
              <a:buNone/>
            </a:pPr>
            <a:r>
              <a:rPr lang="fr-CA" dirty="0"/>
              <a:t>Allons sur </a:t>
            </a:r>
            <a:r>
              <a:rPr lang="fr-CA" dirty="0" err="1"/>
              <a:t>StudiUM</a:t>
            </a:r>
            <a:r>
              <a:rPr lang="fr-CA" dirty="0"/>
              <a:t> pour voir les différences</a:t>
            </a:r>
          </a:p>
        </p:txBody>
      </p:sp>
    </p:spTree>
    <p:extLst>
      <p:ext uri="{BB962C8B-B14F-4D97-AF65-F5344CB8AC3E}">
        <p14:creationId xmlns:p14="http://schemas.microsoft.com/office/powerpoint/2010/main" val="203058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8C6BBF-749C-1F9C-7157-6467F434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légendes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CD5721-1523-EE8B-D4AF-0A9E406B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Sur </a:t>
            </a:r>
            <a:r>
              <a:rPr lang="fr-CA" dirty="0" err="1"/>
              <a:t>StudiUM</a:t>
            </a:r>
            <a:r>
              <a:rPr lang="fr-CA" dirty="0"/>
              <a:t>, allez dans le forum </a:t>
            </a:r>
            <a:r>
              <a:rPr lang="fr-CA" b="1" i="1" dirty="0"/>
              <a:t>Une légende</a:t>
            </a:r>
            <a:r>
              <a:rPr lang="fr-CA" dirty="0"/>
              <a:t> et écrivez…une légende. Référez-vous uniquement au contenu sur cette page, NE CONSULTEZ PAS les sites internet.</a:t>
            </a:r>
          </a:p>
          <a:p>
            <a:r>
              <a:rPr lang="fr-CA" dirty="0"/>
              <a:t>Écoutons les résultats</a:t>
            </a:r>
          </a:p>
          <a:p>
            <a:r>
              <a:rPr lang="fr-CA" dirty="0"/>
              <a:t>Voyons maintenant l’originale </a:t>
            </a:r>
            <a:r>
              <a:rPr lang="fr-CA" dirty="0">
                <a:hlinkClick r:id="rId2"/>
              </a:rPr>
              <a:t>http://www.lapresse.ca/actualites/justice-et-faits-divers/201805/30/01-5183866-lex-criminaliste-loris-cavaliere-peut-retourner-chez-lui.php 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21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B9691A-3BA8-6717-AE45-708113B8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légendes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B65923-5C90-4CEA-23A3-6AB7EE146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Voyons maintenant si vous allez tous réussir le petit test sur </a:t>
            </a:r>
            <a:r>
              <a:rPr lang="fr-CA" dirty="0" err="1"/>
              <a:t>StudiUM</a:t>
            </a:r>
            <a:r>
              <a:rPr lang="fr-CA" dirty="0"/>
              <a:t> (Les légendes)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4756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33A5DE-0D5A-11DA-6819-0A5CEF82D3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Comment utiliser WordPress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BCDACB-FFD1-262A-2CF9-B4C74205D3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27554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1259</Words>
  <Application>Microsoft Office PowerPoint</Application>
  <PresentationFormat>Grand écran</PresentationFormat>
  <Paragraphs>300</Paragraphs>
  <Slides>55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Thème Office</vt:lpstr>
      <vt:lpstr>28 février</vt:lpstr>
      <vt:lpstr>Les légendes</vt:lpstr>
      <vt:lpstr>Les légendes</vt:lpstr>
      <vt:lpstr>Les légendes</vt:lpstr>
      <vt:lpstr>Les légendes</vt:lpstr>
      <vt:lpstr>Les légendes</vt:lpstr>
      <vt:lpstr>Les légendes</vt:lpstr>
      <vt:lpstr>Les légendes</vt:lpstr>
      <vt:lpstr>Comment utiliser WordPress</vt:lpstr>
      <vt:lpstr>Pour vous connecter</vt:lpstr>
      <vt:lpstr>Présentation PowerPoint</vt:lpstr>
      <vt:lpstr>L’interface du SGC</vt:lpstr>
      <vt:lpstr>L’interface du SGC</vt:lpstr>
      <vt:lpstr>Écrire un article</vt:lpstr>
      <vt:lpstr>Écrire un article</vt:lpstr>
      <vt:lpstr>Écrire un article</vt:lpstr>
      <vt:lpstr>Écrire un article</vt:lpstr>
      <vt:lpstr>Écrire un article</vt:lpstr>
      <vt:lpstr>Écrire un article</vt:lpstr>
      <vt:lpstr> Écrire un article</vt:lpstr>
      <vt:lpstr>Écrire un article</vt:lpstr>
      <vt:lpstr>Écrire un article</vt:lpstr>
      <vt:lpstr>Écrire un article</vt:lpstr>
      <vt:lpstr>Écrire un article</vt:lpstr>
      <vt:lpstr>Écrire un article</vt:lpstr>
      <vt:lpstr>Écrire un article</vt:lpstr>
      <vt:lpstr>Écrire un article</vt:lpstr>
      <vt:lpstr>Écrire un article</vt:lpstr>
      <vt:lpstr>Écrire un article</vt:lpstr>
      <vt:lpstr>Écrire un article</vt:lpstr>
      <vt:lpstr>Écrire un article</vt:lpstr>
      <vt:lpstr>Écrire un article</vt:lpstr>
      <vt:lpstr>Écrire un article</vt:lpstr>
      <vt:lpstr>Écrire un article</vt:lpstr>
      <vt:lpstr>Écrire un article</vt:lpstr>
      <vt:lpstr>Écrire un article</vt:lpstr>
      <vt:lpstr>Écrire un article</vt:lpstr>
      <vt:lpstr>Modifier un article</vt:lpstr>
      <vt:lpstr>Effacer un article</vt:lpstr>
      <vt:lpstr>La corbeille</vt:lpstr>
      <vt:lpstr>Rétablir ou supprimer définitivement un article</vt:lpstr>
      <vt:lpstr>Les catégories</vt:lpstr>
      <vt:lpstr>Les catégories</vt:lpstr>
      <vt:lpstr>Les catégories</vt:lpstr>
      <vt:lpstr>Les médias</vt:lpstr>
      <vt:lpstr>Les médias</vt:lpstr>
      <vt:lpstr>Les médias</vt:lpstr>
      <vt:lpstr>Les médias</vt:lpstr>
      <vt:lpstr>Les médias</vt:lpstr>
      <vt:lpstr>Les médias</vt:lpstr>
      <vt:lpstr>Les médias</vt:lpstr>
      <vt:lpstr>Les médias</vt:lpstr>
      <vt:lpstr>Les médias</vt:lpstr>
      <vt:lpstr>Les médias</vt:lpstr>
      <vt:lpstr>Les médias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André Parent</dc:creator>
  <cp:lastModifiedBy>André Parent</cp:lastModifiedBy>
  <cp:revision>8</cp:revision>
  <dcterms:created xsi:type="dcterms:W3CDTF">2024-02-20T13:19:31Z</dcterms:created>
  <dcterms:modified xsi:type="dcterms:W3CDTF">2024-02-28T21:17:17Z</dcterms:modified>
</cp:coreProperties>
</file>